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28.jpeg" ContentType="image/jpeg"/>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6.jpeg" ContentType="image/jpeg"/>
  <Override PartName="/ppt/media/image4.png" ContentType="image/png"/>
  <Override PartName="/ppt/media/image7.png" ContentType="image/png"/>
  <Override PartName="/ppt/media/image5.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png" ContentType="image/png"/>
  <Override PartName="/ppt/media/image25.jpeg" ContentType="image/jpeg"/>
  <Override PartName="/ppt/media/image26.jpeg" ContentType="image/jpeg"/>
  <Override PartName="/ppt/media/image27.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6"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7"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8" name="" descr=""/>
          <p:cNvPicPr/>
          <p:nvPr/>
        </p:nvPicPr>
        <p:blipFill>
          <a:blip r:embed="rId2"/>
          <a:stretch/>
        </p:blipFill>
        <p:spPr>
          <a:xfrm>
            <a:off x="2079000" y="1604520"/>
            <a:ext cx="4984920" cy="3977280"/>
          </a:xfrm>
          <a:prstGeom prst="rect">
            <a:avLst/>
          </a:prstGeom>
          <a:ln>
            <a:noFill/>
          </a:ln>
        </p:spPr>
      </p:pic>
      <p:pic>
        <p:nvPicPr>
          <p:cNvPr id="39"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7" name="" descr=""/>
          <p:cNvPicPr/>
          <p:nvPr/>
        </p:nvPicPr>
        <p:blipFill>
          <a:blip r:embed="rId2"/>
          <a:stretch/>
        </p:blipFill>
        <p:spPr>
          <a:xfrm>
            <a:off x="2079000" y="1604520"/>
            <a:ext cx="4984920" cy="3977280"/>
          </a:xfrm>
          <a:prstGeom prst="rect">
            <a:avLst/>
          </a:prstGeom>
          <a:ln>
            <a:noFill/>
          </a:ln>
        </p:spPr>
      </p:pic>
      <p:pic>
        <p:nvPicPr>
          <p:cNvPr id="78"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pl-PL" sz="4400" spc="-1" strike="noStrike">
                <a:solidFill>
                  <a:srgbClr val="000000"/>
                </a:solidFill>
                <a:uFill>
                  <a:solidFill>
                    <a:srgbClr val="ffffff"/>
                  </a:solidFill>
                </a:uFill>
                <a:latin typeface="Calibri"/>
              </a:rPr>
              <a:t>Kliknij, aby edytować styl</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pl-PL" sz="3200" spc="-1" strike="noStrike">
                <a:solidFill>
                  <a:srgbClr val="8b8b8b"/>
                </a:solidFill>
                <a:uFill>
                  <a:solidFill>
                    <a:srgbClr val="ffffff"/>
                  </a:solidFill>
                </a:uFill>
                <a:latin typeface="Calibri"/>
              </a:rPr>
              <a:t>Kliknij, aby edytować styl wzorca podtytułu</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pl-PL" sz="1200" spc="-1" strike="noStrike">
                <a:solidFill>
                  <a:srgbClr val="8b8b8b"/>
                </a:solidFill>
                <a:uFill>
                  <a:solidFill>
                    <a:srgbClr val="ffffff"/>
                  </a:solidFill>
                </a:uFill>
                <a:latin typeface="Calibri"/>
              </a:rPr>
              <a:t>20-12-8</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F65505C-A2AD-4A8A-9CA2-92304EFB67FD}" type="slidenum">
              <a:rPr lang="pl-PL" sz="1200" spc="-1" strike="noStrike">
                <a:solidFill>
                  <a:srgbClr val="8b8b8b"/>
                </a:solidFill>
                <a:uFill>
                  <a:solidFill>
                    <a:srgbClr val="ffffff"/>
                  </a:solidFill>
                </a:uFill>
                <a:latin typeface="Calibri"/>
              </a:rPr>
              <a:t>&lt;numer&gt;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l-PL" sz="3200" spc="-1">
                <a:latin typeface="Calibri"/>
              </a:rPr>
              <a:t>Kliknij, aby edytować format tekstu konspektu</a:t>
            </a:r>
            <a:endParaRPr/>
          </a:p>
          <a:p>
            <a:pPr lvl="1" marL="864000" indent="-324000">
              <a:buClr>
                <a:srgbClr val="ffffff"/>
              </a:buClr>
              <a:buSzPct val="75000"/>
              <a:buFont typeface="StarSymbol"/>
              <a:buChar char=""/>
            </a:pPr>
            <a:r>
              <a:rPr lang="pl-PL" sz="2400" spc="-1">
                <a:latin typeface="Calibri"/>
              </a:rPr>
              <a:t>Drugi poziom konspektu</a:t>
            </a:r>
            <a:endParaRPr/>
          </a:p>
          <a:p>
            <a:pPr lvl="2" marL="1296000" indent="-288000">
              <a:buClr>
                <a:srgbClr val="ffffff"/>
              </a:buClr>
              <a:buSzPct val="45000"/>
              <a:buFont typeface="StarSymbol"/>
              <a:buChar char=""/>
            </a:pPr>
            <a:r>
              <a:rPr lang="pl-PL" sz="2000" spc="-1">
                <a:latin typeface="Calibri"/>
              </a:rPr>
              <a:t>Trzeci poziom konspektu</a:t>
            </a:r>
            <a:endParaRPr/>
          </a:p>
          <a:p>
            <a:pPr lvl="3" marL="1728000" indent="-216000">
              <a:buClr>
                <a:srgbClr val="ffffff"/>
              </a:buClr>
              <a:buSzPct val="75000"/>
              <a:buFont typeface="StarSymbol"/>
              <a:buChar char=""/>
            </a:pPr>
            <a:r>
              <a:rPr lang="pl-PL" sz="2000" spc="-1">
                <a:latin typeface="Calibri"/>
              </a:rPr>
              <a:t>Czwarty poziom konspektu</a:t>
            </a:r>
            <a:endParaRPr/>
          </a:p>
          <a:p>
            <a:pPr lvl="4" marL="2160000" indent="-216000">
              <a:buClr>
                <a:srgbClr val="ffffff"/>
              </a:buClr>
              <a:buSzPct val="45000"/>
              <a:buFont typeface="StarSymbol"/>
              <a:buChar char=""/>
            </a:pPr>
            <a:r>
              <a:rPr lang="pl-PL" sz="2000" spc="-1">
                <a:latin typeface="Calibri"/>
              </a:rPr>
              <a:t>Piąty poziom konspektu</a:t>
            </a:r>
            <a:endParaRPr/>
          </a:p>
          <a:p>
            <a:pPr lvl="5" marL="2592000" indent="-216000">
              <a:buClr>
                <a:srgbClr val="ffffff"/>
              </a:buClr>
              <a:buSzPct val="45000"/>
              <a:buFont typeface="StarSymbol"/>
              <a:buChar char=""/>
            </a:pPr>
            <a:r>
              <a:rPr lang="pl-PL" sz="2000" spc="-1">
                <a:latin typeface="Calibri"/>
              </a:rPr>
              <a:t>Szósty poziom konspektu</a:t>
            </a:r>
            <a:endParaRPr/>
          </a:p>
          <a:p>
            <a:pPr lvl="6" marL="3024000" indent="-216000">
              <a:buClr>
                <a:srgbClr val="ffffff"/>
              </a:buClr>
              <a:buSzPct val="45000"/>
              <a:buFont typeface="StarSymbol"/>
              <a:buChar char=""/>
            </a:pPr>
            <a:r>
              <a:rPr lang="pl-PL" sz="2000" spc="-1">
                <a:latin typeface="Calibri"/>
              </a:rPr>
              <a:t>Siódmy poziom konspektu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id="40" name="PlaceHolder 1"/>
          <p:cNvSpPr>
            <a:spLocks noGrp="1"/>
          </p:cNvSpPr>
          <p:nvPr>
            <p:ph type="dt"/>
          </p:nvPr>
        </p:nvSpPr>
        <p:spPr>
          <a:xfrm>
            <a:off x="457200" y="6356520"/>
            <a:ext cx="2133360" cy="364680"/>
          </a:xfrm>
          <a:prstGeom prst="rect">
            <a:avLst/>
          </a:prstGeom>
        </p:spPr>
        <p:txBody>
          <a:bodyPr anchor="ctr"/>
          <a:p>
            <a:pPr>
              <a:lnSpc>
                <a:spcPct val="100000"/>
              </a:lnSpc>
            </a:pPr>
            <a:r>
              <a:rPr lang="pl-PL" sz="1200" spc="-1" strike="noStrike">
                <a:solidFill>
                  <a:srgbClr val="8b8b8b"/>
                </a:solidFill>
                <a:uFill>
                  <a:solidFill>
                    <a:srgbClr val="ffffff"/>
                  </a:solidFill>
                </a:uFill>
                <a:latin typeface="Calibri"/>
              </a:rPr>
              <a:t>20-12-8</a:t>
            </a:r>
            <a:endParaRPr/>
          </a:p>
        </p:txBody>
      </p:sp>
      <p:sp>
        <p:nvSpPr>
          <p:cNvPr id="41" name="PlaceHolder 2"/>
          <p:cNvSpPr>
            <a:spLocks noGrp="1"/>
          </p:cNvSpPr>
          <p:nvPr>
            <p:ph type="ftr"/>
          </p:nvPr>
        </p:nvSpPr>
        <p:spPr>
          <a:xfrm>
            <a:off x="3124080" y="6356520"/>
            <a:ext cx="2895120" cy="364680"/>
          </a:xfrm>
          <a:prstGeom prst="rect">
            <a:avLst/>
          </a:prstGeom>
        </p:spPr>
        <p:txBody>
          <a:bodyPr anchor="ctr"/>
          <a:p>
            <a:endParaRPr/>
          </a:p>
        </p:txBody>
      </p:sp>
      <p:sp>
        <p:nvSpPr>
          <p:cNvPr id="4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E4CABEDD-478C-44CD-A041-CE50EDC21E84}" type="slidenum">
              <a:rPr lang="pl-PL" sz="1200" spc="-1" strike="noStrike">
                <a:solidFill>
                  <a:srgbClr val="8b8b8b"/>
                </a:solidFill>
                <a:uFill>
                  <a:solidFill>
                    <a:srgbClr val="ffffff"/>
                  </a:solidFill>
                </a:uFill>
                <a:latin typeface="Calibri"/>
              </a:rPr>
              <a:t>&lt;numer&gt;</a:t>
            </a:fld>
            <a:endParaRPr/>
          </a:p>
        </p:txBody>
      </p:sp>
      <p:sp>
        <p:nvSpPr>
          <p:cNvPr id="43" name="PlaceHolder 4"/>
          <p:cNvSpPr>
            <a:spLocks noGrp="1"/>
          </p:cNvSpPr>
          <p:nvPr>
            <p:ph type="title"/>
          </p:nvPr>
        </p:nvSpPr>
        <p:spPr>
          <a:xfrm>
            <a:off x="457200" y="273600"/>
            <a:ext cx="8229240" cy="1144800"/>
          </a:xfrm>
          <a:prstGeom prst="rect">
            <a:avLst/>
          </a:prstGeom>
        </p:spPr>
        <p:txBody>
          <a:bodyPr lIns="0" rIns="0" tIns="0" bIns="0" anchor="ctr"/>
          <a:p>
            <a:r>
              <a:rPr lang="pl-PL" sz="1800" spc="-1">
                <a:latin typeface="Calibri"/>
              </a:rPr>
              <a:t>Kliknij, aby edytować format tekstu tytułu</a:t>
            </a:r>
            <a:endParaRPr/>
          </a:p>
        </p:txBody>
      </p:sp>
      <p:sp>
        <p:nvSpPr>
          <p:cNvPr id="4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l-PL" sz="3200" spc="-1">
                <a:latin typeface="Calibri"/>
              </a:rPr>
              <a:t>Kliknij, aby edytować format tekstu konspektu</a:t>
            </a:r>
            <a:endParaRPr/>
          </a:p>
          <a:p>
            <a:pPr lvl="1" marL="864000" indent="-324000">
              <a:buClr>
                <a:srgbClr val="ffffff"/>
              </a:buClr>
              <a:buSzPct val="75000"/>
              <a:buFont typeface="StarSymbol"/>
              <a:buChar char=""/>
            </a:pPr>
            <a:r>
              <a:rPr lang="pl-PL" sz="2400" spc="-1">
                <a:latin typeface="Calibri"/>
              </a:rPr>
              <a:t>Drugi poziom konspektu</a:t>
            </a:r>
            <a:endParaRPr/>
          </a:p>
          <a:p>
            <a:pPr lvl="2" marL="1296000" indent="-288000">
              <a:buClr>
                <a:srgbClr val="ffffff"/>
              </a:buClr>
              <a:buSzPct val="45000"/>
              <a:buFont typeface="StarSymbol"/>
              <a:buChar char=""/>
            </a:pPr>
            <a:r>
              <a:rPr lang="pl-PL" sz="2000" spc="-1">
                <a:latin typeface="Calibri"/>
              </a:rPr>
              <a:t>Trzeci poziom konspektu</a:t>
            </a:r>
            <a:endParaRPr/>
          </a:p>
          <a:p>
            <a:pPr lvl="3" marL="1728000" indent="-216000">
              <a:buClr>
                <a:srgbClr val="ffffff"/>
              </a:buClr>
              <a:buSzPct val="75000"/>
              <a:buFont typeface="StarSymbol"/>
              <a:buChar char=""/>
            </a:pPr>
            <a:r>
              <a:rPr lang="pl-PL" sz="2000" spc="-1">
                <a:latin typeface="Calibri"/>
              </a:rPr>
              <a:t>Czwarty poziom konspektu</a:t>
            </a:r>
            <a:endParaRPr/>
          </a:p>
          <a:p>
            <a:pPr lvl="4" marL="2160000" indent="-216000">
              <a:buClr>
                <a:srgbClr val="ffffff"/>
              </a:buClr>
              <a:buSzPct val="45000"/>
              <a:buFont typeface="StarSymbol"/>
              <a:buChar char=""/>
            </a:pPr>
            <a:r>
              <a:rPr lang="pl-PL" sz="2000" spc="-1">
                <a:latin typeface="Calibri"/>
              </a:rPr>
              <a:t>Piąty poziom konspektu</a:t>
            </a:r>
            <a:endParaRPr/>
          </a:p>
          <a:p>
            <a:pPr lvl="5" marL="2592000" indent="-216000">
              <a:buClr>
                <a:srgbClr val="ffffff"/>
              </a:buClr>
              <a:buSzPct val="45000"/>
              <a:buFont typeface="StarSymbol"/>
              <a:buChar char=""/>
            </a:pPr>
            <a:r>
              <a:rPr lang="pl-PL" sz="2000" spc="-1">
                <a:latin typeface="Calibri"/>
              </a:rPr>
              <a:t>Szósty poziom konspektu</a:t>
            </a:r>
            <a:endParaRPr/>
          </a:p>
          <a:p>
            <a:pPr lvl="6" marL="3024000" indent="-216000">
              <a:buClr>
                <a:srgbClr val="ffffff"/>
              </a:buClr>
              <a:buSzPct val="45000"/>
              <a:buFont typeface="StarSymbol"/>
              <a:buChar char=""/>
            </a:pPr>
            <a:r>
              <a:rPr lang="pl-PL" sz="2000" spc="-1">
                <a:latin typeface="Calibri"/>
              </a:rPr>
              <a:t>Siódmy poziom konspektu</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0" y="188640"/>
            <a:ext cx="9143640" cy="1469520"/>
          </a:xfrm>
          <a:prstGeom prst="rect">
            <a:avLst/>
          </a:prstGeom>
          <a:noFill/>
          <a:ln>
            <a:noFill/>
          </a:ln>
        </p:spPr>
        <p:txBody>
          <a:bodyPr anchor="ctr"/>
          <a:p>
            <a:pPr algn="ctr">
              <a:lnSpc>
                <a:spcPct val="100000"/>
              </a:lnSpc>
            </a:pPr>
            <a:r>
              <a:rPr b="1" lang="pl-PL" sz="4400" spc="-1" strike="noStrike">
                <a:solidFill>
                  <a:srgbClr val="c00000"/>
                </a:solidFill>
                <a:uFill>
                  <a:solidFill>
                    <a:srgbClr val="ffffff"/>
                  </a:solidFill>
                </a:uFill>
                <a:latin typeface="Calibri"/>
              </a:rPr>
              <a:t>KREATYWNOŚĆ A SKUTECZNA NAUKA</a:t>
            </a:r>
            <a:endParaRPr/>
          </a:p>
        </p:txBody>
      </p:sp>
      <p:sp>
        <p:nvSpPr>
          <p:cNvPr id="80" name="TextShape 2"/>
          <p:cNvSpPr txBox="1"/>
          <p:nvPr/>
        </p:nvSpPr>
        <p:spPr>
          <a:xfrm>
            <a:off x="1331640" y="4653000"/>
            <a:ext cx="6400440" cy="1752120"/>
          </a:xfrm>
          <a:prstGeom prst="rect">
            <a:avLst/>
          </a:prstGeom>
          <a:noFill/>
          <a:ln>
            <a:noFill/>
          </a:ln>
        </p:spPr>
        <p:txBody>
          <a:bodyPr/>
          <a:p>
            <a:pPr algn="ctr">
              <a:lnSpc>
                <a:spcPct val="100000"/>
              </a:lnSpc>
            </a:pPr>
            <a:r>
              <a:rPr lang="pl-PL" sz="3200" spc="-1" strike="noStrike">
                <a:solidFill>
                  <a:srgbClr val="c00000"/>
                </a:solidFill>
                <a:uFill>
                  <a:solidFill>
                    <a:srgbClr val="ffffff"/>
                  </a:solidFill>
                </a:uFill>
                <a:latin typeface="Calibri"/>
              </a:rPr>
              <a:t> </a:t>
            </a:r>
            <a:r>
              <a:rPr lang="pl-PL" sz="3200" spc="-1" strike="noStrike">
                <a:solidFill>
                  <a:srgbClr val="c00000"/>
                </a:solidFill>
                <a:uFill>
                  <a:solidFill>
                    <a:srgbClr val="ffffff"/>
                  </a:solidFill>
                </a:uFill>
                <a:latin typeface="Calibri"/>
              </a:rPr>
              <a:t>Wyjaśnisz, czym jest kreatywność. Poznasz sposoby rozwijania kreatywności. Wyjaśnisz, w jaki  sposób kreatywność pomaga w skutecznej nauce.</a:t>
            </a:r>
            <a:endParaRPr/>
          </a:p>
        </p:txBody>
      </p:sp>
      <p:sp>
        <p:nvSpPr>
          <p:cNvPr id="81" name="CustomShape 3"/>
          <p:cNvSpPr/>
          <p:nvPr/>
        </p:nvSpPr>
        <p:spPr>
          <a:xfrm>
            <a:off x="155520" y="-144360"/>
            <a:ext cx="304560" cy="304560"/>
          </a:xfrm>
          <a:prstGeom prst="rect">
            <a:avLst/>
          </a:prstGeom>
          <a:noFill/>
          <a:ln>
            <a:noFill/>
          </a:ln>
        </p:spPr>
        <p:style>
          <a:lnRef idx="0"/>
          <a:fillRef idx="0"/>
          <a:effectRef idx="0"/>
          <a:fontRef idx="minor"/>
        </p:style>
      </p:sp>
      <p:pic>
        <p:nvPicPr>
          <p:cNvPr id="82" name="Picture 4" descr=""/>
          <p:cNvPicPr/>
          <p:nvPr/>
        </p:nvPicPr>
        <p:blipFill>
          <a:blip r:embed="rId1"/>
          <a:stretch/>
        </p:blipFill>
        <p:spPr>
          <a:xfrm>
            <a:off x="0" y="1484640"/>
            <a:ext cx="9143640" cy="30427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CustomShape 1"/>
          <p:cNvSpPr/>
          <p:nvPr/>
        </p:nvSpPr>
        <p:spPr>
          <a:xfrm>
            <a:off x="179640" y="980640"/>
            <a:ext cx="8964000" cy="3016440"/>
          </a:xfrm>
          <a:prstGeom prst="rect">
            <a:avLst/>
          </a:prstGeom>
          <a:no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Polegają na tworzeniu zdań, z których pierwsze litery składają się na wyraz do zapamiętania. </a:t>
            </a:r>
            <a:endParaRPr/>
          </a:p>
          <a:p>
            <a:pPr>
              <a:lnSpc>
                <a:spcPct val="100000"/>
              </a:lnSpc>
            </a:pPr>
            <a:r>
              <a:rPr lang="pl-PL" sz="2400" spc="-1" strike="noStrike">
                <a:solidFill>
                  <a:srgbClr val="000000"/>
                </a:solidFill>
                <a:uFill>
                  <a:solidFill>
                    <a:srgbClr val="ffffff"/>
                  </a:solidFill>
                </a:uFill>
                <a:latin typeface="Calibri"/>
              </a:rPr>
              <a:t>Np.  </a:t>
            </a:r>
            <a:endParaRPr/>
          </a:p>
          <a:p>
            <a:pPr indent="-216000">
              <a:lnSpc>
                <a:spcPct val="100000"/>
              </a:lnSpc>
              <a:buFont typeface="StarSymbol"/>
              <a:buChar char="-"/>
            </a:pPr>
            <a:r>
              <a:rPr lang="pl-PL" sz="2400" spc="-1" strike="noStrike">
                <a:solidFill>
                  <a:srgbClr val="000000"/>
                </a:solidFill>
                <a:uFill>
                  <a:solidFill>
                    <a:srgbClr val="ffffff"/>
                  </a:solidFill>
                </a:uFill>
                <a:latin typeface="Calibri"/>
              </a:rPr>
              <a:t>Aby zapamiętać, że po p, b, t, k, ch, j, d, g, w piszemy rz można stworzyć sobie rymowankę: </a:t>
            </a:r>
            <a:r>
              <a:rPr b="1" lang="pl-PL" sz="2400" spc="-1" strike="noStrike">
                <a:solidFill>
                  <a:srgbClr val="000000"/>
                </a:solidFill>
                <a:uFill>
                  <a:solidFill>
                    <a:srgbClr val="ffffff"/>
                  </a:solidFill>
                </a:uFill>
                <a:latin typeface="Calibri"/>
              </a:rPr>
              <a:t>p</a:t>
            </a:r>
            <a:r>
              <a:rPr lang="pl-PL" sz="2400" spc="-1" strike="noStrike">
                <a:solidFill>
                  <a:srgbClr val="000000"/>
                </a:solidFill>
                <a:uFill>
                  <a:solidFill>
                    <a:srgbClr val="ffffff"/>
                  </a:solidFill>
                </a:uFill>
                <a:latin typeface="Calibri"/>
              </a:rPr>
              <a:t>oszła </a:t>
            </a:r>
            <a:r>
              <a:rPr b="1" lang="pl-PL" sz="2400" spc="-1" strike="noStrike">
                <a:solidFill>
                  <a:srgbClr val="000000"/>
                </a:solidFill>
                <a:uFill>
                  <a:solidFill>
                    <a:srgbClr val="ffffff"/>
                  </a:solidFill>
                </a:uFill>
                <a:latin typeface="Calibri"/>
              </a:rPr>
              <a:t>b</a:t>
            </a:r>
            <a:r>
              <a:rPr lang="pl-PL" sz="2400" spc="-1" strike="noStrike">
                <a:solidFill>
                  <a:srgbClr val="000000"/>
                </a:solidFill>
                <a:uFill>
                  <a:solidFill>
                    <a:srgbClr val="ffffff"/>
                  </a:solidFill>
                </a:uFill>
                <a:latin typeface="Calibri"/>
              </a:rPr>
              <a:t>aba </a:t>
            </a:r>
            <a:r>
              <a:rPr b="1" lang="pl-PL" sz="2400" spc="-1" strike="noStrike">
                <a:solidFill>
                  <a:srgbClr val="000000"/>
                </a:solidFill>
                <a:uFill>
                  <a:solidFill>
                    <a:srgbClr val="ffffff"/>
                  </a:solidFill>
                </a:uFill>
                <a:latin typeface="Calibri"/>
              </a:rPr>
              <a:t>t</a:t>
            </a:r>
            <a:r>
              <a:rPr lang="pl-PL" sz="2400" spc="-1" strike="noStrike">
                <a:solidFill>
                  <a:srgbClr val="000000"/>
                </a:solidFill>
                <a:uFill>
                  <a:solidFill>
                    <a:srgbClr val="ffffff"/>
                  </a:solidFill>
                </a:uFill>
                <a:latin typeface="Calibri"/>
              </a:rPr>
              <a:t>rawę </a:t>
            </a:r>
            <a:r>
              <a:rPr b="1" lang="pl-PL" sz="2400" spc="-1" strike="noStrike">
                <a:solidFill>
                  <a:srgbClr val="000000"/>
                </a:solidFill>
                <a:uFill>
                  <a:solidFill>
                    <a:srgbClr val="ffffff"/>
                  </a:solidFill>
                </a:uFill>
                <a:latin typeface="Calibri"/>
              </a:rPr>
              <a:t>k</a:t>
            </a:r>
            <a:r>
              <a:rPr lang="pl-PL" sz="2400" spc="-1" strike="noStrike">
                <a:solidFill>
                  <a:srgbClr val="000000"/>
                </a:solidFill>
                <a:uFill>
                  <a:solidFill>
                    <a:srgbClr val="ffffff"/>
                  </a:solidFill>
                </a:uFill>
                <a:latin typeface="Calibri"/>
              </a:rPr>
              <a:t>osić, </a:t>
            </a:r>
            <a:r>
              <a:rPr b="1" lang="pl-PL" sz="2400" spc="-1" strike="noStrike">
                <a:solidFill>
                  <a:srgbClr val="000000"/>
                </a:solidFill>
                <a:uFill>
                  <a:solidFill>
                    <a:srgbClr val="ffffff"/>
                  </a:solidFill>
                </a:uFill>
                <a:latin typeface="Calibri"/>
              </a:rPr>
              <a:t>ch</a:t>
            </a:r>
            <a:r>
              <a:rPr lang="pl-PL" sz="2400" spc="-1" strike="noStrike">
                <a:solidFill>
                  <a:srgbClr val="000000"/>
                </a:solidFill>
                <a:uFill>
                  <a:solidFill>
                    <a:srgbClr val="ffffff"/>
                  </a:solidFill>
                </a:uFill>
                <a:latin typeface="Calibri"/>
              </a:rPr>
              <a:t>ciała </a:t>
            </a:r>
            <a:r>
              <a:rPr b="1" lang="pl-PL" sz="2400" spc="-1" strike="noStrike">
                <a:solidFill>
                  <a:srgbClr val="000000"/>
                </a:solidFill>
                <a:uFill>
                  <a:solidFill>
                    <a:srgbClr val="ffffff"/>
                  </a:solidFill>
                </a:uFill>
                <a:latin typeface="Calibri"/>
              </a:rPr>
              <a:t>j</a:t>
            </a:r>
            <a:r>
              <a:rPr lang="pl-PL" sz="2400" spc="-1" strike="noStrike">
                <a:solidFill>
                  <a:srgbClr val="000000"/>
                </a:solidFill>
                <a:uFill>
                  <a:solidFill>
                    <a:srgbClr val="ffffff"/>
                  </a:solidFill>
                </a:uFill>
                <a:latin typeface="Calibri"/>
              </a:rPr>
              <a:t>ą </a:t>
            </a:r>
            <a:r>
              <a:rPr b="1" lang="pl-PL" sz="2400" spc="-1" strike="noStrike">
                <a:solidFill>
                  <a:srgbClr val="000000"/>
                </a:solidFill>
                <a:uFill>
                  <a:solidFill>
                    <a:srgbClr val="ffffff"/>
                  </a:solidFill>
                </a:uFill>
                <a:latin typeface="Calibri"/>
              </a:rPr>
              <a:t>d</a:t>
            </a:r>
            <a:r>
              <a:rPr lang="pl-PL" sz="2400" spc="-1" strike="noStrike">
                <a:solidFill>
                  <a:srgbClr val="000000"/>
                </a:solidFill>
                <a:uFill>
                  <a:solidFill>
                    <a:srgbClr val="ffffff"/>
                  </a:solidFill>
                </a:uFill>
                <a:latin typeface="Calibri"/>
              </a:rPr>
              <a:t>o </a:t>
            </a:r>
            <a:r>
              <a:rPr b="1" lang="pl-PL" sz="2400" spc="-1" strike="noStrike">
                <a:solidFill>
                  <a:srgbClr val="000000"/>
                </a:solidFill>
                <a:uFill>
                  <a:solidFill>
                    <a:srgbClr val="ffffff"/>
                  </a:solidFill>
                </a:uFill>
                <a:latin typeface="Calibri"/>
              </a:rPr>
              <a:t>g</a:t>
            </a:r>
            <a:r>
              <a:rPr lang="pl-PL" sz="2400" spc="-1" strike="noStrike">
                <a:solidFill>
                  <a:srgbClr val="000000"/>
                </a:solidFill>
                <a:uFill>
                  <a:solidFill>
                    <a:srgbClr val="ffffff"/>
                  </a:solidFill>
                </a:uFill>
                <a:latin typeface="Calibri"/>
              </a:rPr>
              <a:t>arnka </a:t>
            </a:r>
            <a:r>
              <a:rPr b="1" lang="pl-PL" sz="2400" spc="-1" strike="noStrike">
                <a:solidFill>
                  <a:srgbClr val="000000"/>
                </a:solidFill>
                <a:uFill>
                  <a:solidFill>
                    <a:srgbClr val="ffffff"/>
                  </a:solidFill>
                </a:uFill>
                <a:latin typeface="Calibri"/>
              </a:rPr>
              <a:t>w</a:t>
            </a:r>
            <a:r>
              <a:rPr lang="pl-PL" sz="2400" spc="-1" strike="noStrike">
                <a:solidFill>
                  <a:srgbClr val="000000"/>
                </a:solidFill>
                <a:uFill>
                  <a:solidFill>
                    <a:srgbClr val="ffffff"/>
                  </a:solidFill>
                </a:uFill>
                <a:latin typeface="Calibri"/>
              </a:rPr>
              <a:t>łożyć</a:t>
            </a:r>
            <a:endParaRPr/>
          </a:p>
          <a:p>
            <a:pPr indent="-216000">
              <a:lnSpc>
                <a:spcPct val="100000"/>
              </a:lnSpc>
              <a:buFont typeface="StarSymbol"/>
              <a:buChar char="-"/>
            </a:pPr>
            <a:r>
              <a:rPr lang="pl-PL" sz="2400" spc="-1" strike="noStrike">
                <a:solidFill>
                  <a:srgbClr val="000000"/>
                </a:solidFill>
                <a:uFill>
                  <a:solidFill>
                    <a:srgbClr val="ffffff"/>
                  </a:solidFill>
                </a:uFill>
                <a:latin typeface="Calibri"/>
              </a:rPr>
              <a:t> </a:t>
            </a:r>
            <a:r>
              <a:rPr lang="pl-PL" sz="2400" spc="-1" strike="noStrike">
                <a:solidFill>
                  <a:srgbClr val="000000"/>
                </a:solidFill>
                <a:uFill>
                  <a:solidFill>
                    <a:srgbClr val="ffffff"/>
                  </a:solidFill>
                </a:uFill>
                <a:latin typeface="Calibri"/>
              </a:rPr>
              <a:t>Aby zapamiętać kierunki na róży wiatrów można ułożyć sobie zdanie: </a:t>
            </a:r>
            <a:r>
              <a:rPr b="1" lang="pl-PL" sz="2400" spc="-1" strike="noStrike">
                <a:solidFill>
                  <a:srgbClr val="000000"/>
                </a:solidFill>
                <a:uFill>
                  <a:solidFill>
                    <a:srgbClr val="ffffff"/>
                  </a:solidFill>
                </a:uFill>
                <a:latin typeface="Calibri"/>
              </a:rPr>
              <a:t>n</a:t>
            </a:r>
            <a:r>
              <a:rPr lang="pl-PL" sz="2400" spc="-1" strike="noStrike">
                <a:solidFill>
                  <a:srgbClr val="000000"/>
                </a:solidFill>
                <a:uFill>
                  <a:solidFill>
                    <a:srgbClr val="ffffff"/>
                  </a:solidFill>
                </a:uFill>
                <a:latin typeface="Calibri"/>
              </a:rPr>
              <a:t>a </a:t>
            </a:r>
            <a:r>
              <a:rPr b="1" lang="pl-PL" sz="2400" spc="-1" strike="noStrike">
                <a:solidFill>
                  <a:srgbClr val="000000"/>
                </a:solidFill>
                <a:uFill>
                  <a:solidFill>
                    <a:srgbClr val="ffffff"/>
                  </a:solidFill>
                </a:uFill>
                <a:latin typeface="Calibri"/>
              </a:rPr>
              <a:t>e</a:t>
            </a:r>
            <a:r>
              <a:rPr lang="pl-PL" sz="2400" spc="-1" strike="noStrike">
                <a:solidFill>
                  <a:srgbClr val="000000"/>
                </a:solidFill>
                <a:uFill>
                  <a:solidFill>
                    <a:srgbClr val="ffffff"/>
                  </a:solidFill>
                </a:uFill>
                <a:latin typeface="Calibri"/>
              </a:rPr>
              <a:t>kierce </a:t>
            </a:r>
            <a:r>
              <a:rPr b="1" lang="pl-PL" sz="2400" spc="-1" strike="noStrike">
                <a:solidFill>
                  <a:srgbClr val="000000"/>
                </a:solidFill>
                <a:uFill>
                  <a:solidFill>
                    <a:srgbClr val="ffffff"/>
                  </a:solidFill>
                </a:uFill>
                <a:latin typeface="Calibri"/>
              </a:rPr>
              <a:t>s</a:t>
            </a:r>
            <a:r>
              <a:rPr lang="pl-PL" sz="2400" spc="-1" strike="noStrike">
                <a:solidFill>
                  <a:srgbClr val="000000"/>
                </a:solidFill>
                <a:uFill>
                  <a:solidFill>
                    <a:srgbClr val="ffffff"/>
                  </a:solidFill>
                </a:uFill>
                <a:latin typeface="Calibri"/>
              </a:rPr>
              <a:t>iedzi </a:t>
            </a:r>
            <a:r>
              <a:rPr b="1" lang="pl-PL" sz="2400" spc="-1" strike="noStrike">
                <a:solidFill>
                  <a:srgbClr val="000000"/>
                </a:solidFill>
                <a:uFill>
                  <a:solidFill>
                    <a:srgbClr val="ffffff"/>
                  </a:solidFill>
                </a:uFill>
                <a:latin typeface="Calibri"/>
              </a:rPr>
              <a:t>w</a:t>
            </a:r>
            <a:r>
              <a:rPr lang="pl-PL" sz="2400" spc="-1" strike="noStrike">
                <a:solidFill>
                  <a:srgbClr val="000000"/>
                </a:solidFill>
                <a:uFill>
                  <a:solidFill>
                    <a:srgbClr val="ffffff"/>
                  </a:solidFill>
                </a:uFill>
                <a:latin typeface="Calibri"/>
              </a:rPr>
              <a:t>róbel</a:t>
            </a:r>
            <a:endParaRPr/>
          </a:p>
        </p:txBody>
      </p:sp>
      <p:sp>
        <p:nvSpPr>
          <p:cNvPr id="103" name="CustomShape 2"/>
          <p:cNvSpPr/>
          <p:nvPr/>
        </p:nvSpPr>
        <p:spPr>
          <a:xfrm>
            <a:off x="251640" y="332640"/>
            <a:ext cx="828072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Akrostychy</a:t>
            </a:r>
            <a:endParaRPr/>
          </a:p>
        </p:txBody>
      </p:sp>
      <p:pic>
        <p:nvPicPr>
          <p:cNvPr id="104" name="Picture 2" descr=""/>
          <p:cNvPicPr/>
          <p:nvPr/>
        </p:nvPicPr>
        <p:blipFill>
          <a:blip r:embed="rId1"/>
          <a:stretch/>
        </p:blipFill>
        <p:spPr>
          <a:xfrm>
            <a:off x="3420000" y="3835440"/>
            <a:ext cx="4536000" cy="30222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CustomShape 1"/>
          <p:cNvSpPr/>
          <p:nvPr/>
        </p:nvSpPr>
        <p:spPr>
          <a:xfrm>
            <a:off x="251640" y="980640"/>
            <a:ext cx="8604000" cy="1553400"/>
          </a:xfrm>
          <a:prstGeom prst="rect">
            <a:avLst/>
          </a:prstGeom>
          <a:no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Tę technikę możemy wykorzystać przy nauce słówek z języka obcego. Każde słowo przedstawiamy sobie w formie obrazu. Narysowanie słowa oraz obraz, który z nim skojarzymy, pozwolą szybciej i trwalej zapamiętać jego znaczenie.</a:t>
            </a:r>
            <a:endParaRPr/>
          </a:p>
        </p:txBody>
      </p:sp>
      <p:sp>
        <p:nvSpPr>
          <p:cNvPr id="106" name="CustomShape 2"/>
          <p:cNvSpPr/>
          <p:nvPr/>
        </p:nvSpPr>
        <p:spPr>
          <a:xfrm>
            <a:off x="395640" y="332640"/>
            <a:ext cx="828072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Kaligramy czy słowa-obrazy</a:t>
            </a:r>
            <a:endParaRPr/>
          </a:p>
        </p:txBody>
      </p:sp>
      <p:pic>
        <p:nvPicPr>
          <p:cNvPr id="107" name="Picture 2" descr=""/>
          <p:cNvPicPr/>
          <p:nvPr/>
        </p:nvPicPr>
        <p:blipFill>
          <a:blip r:embed="rId1"/>
          <a:stretch/>
        </p:blipFill>
        <p:spPr>
          <a:xfrm>
            <a:off x="3204000" y="4976640"/>
            <a:ext cx="2808000" cy="1881000"/>
          </a:xfrm>
          <a:prstGeom prst="rect">
            <a:avLst/>
          </a:prstGeom>
          <a:ln>
            <a:noFill/>
          </a:ln>
        </p:spPr>
      </p:pic>
      <p:pic>
        <p:nvPicPr>
          <p:cNvPr id="108" name="Picture 4" descr=""/>
          <p:cNvPicPr/>
          <p:nvPr/>
        </p:nvPicPr>
        <p:blipFill>
          <a:blip r:embed="rId2"/>
          <a:stretch/>
        </p:blipFill>
        <p:spPr>
          <a:xfrm>
            <a:off x="6156000" y="3069000"/>
            <a:ext cx="2534400" cy="1583640"/>
          </a:xfrm>
          <a:prstGeom prst="rect">
            <a:avLst/>
          </a:prstGeom>
          <a:ln>
            <a:noFill/>
          </a:ln>
        </p:spPr>
      </p:pic>
      <p:pic>
        <p:nvPicPr>
          <p:cNvPr id="109" name="Picture 6" descr=""/>
          <p:cNvPicPr/>
          <p:nvPr/>
        </p:nvPicPr>
        <p:blipFill>
          <a:blip r:embed="rId3"/>
          <a:stretch/>
        </p:blipFill>
        <p:spPr>
          <a:xfrm>
            <a:off x="323640" y="2925000"/>
            <a:ext cx="2619000" cy="1742760"/>
          </a:xfrm>
          <a:prstGeom prst="rect">
            <a:avLst/>
          </a:prstGeom>
          <a:ln>
            <a:noFill/>
          </a:ln>
        </p:spPr>
      </p:pic>
      <p:pic>
        <p:nvPicPr>
          <p:cNvPr id="110" name="Picture 8" descr=""/>
          <p:cNvPicPr/>
          <p:nvPr/>
        </p:nvPicPr>
        <p:blipFill>
          <a:blip r:embed="rId4"/>
          <a:stretch/>
        </p:blipFill>
        <p:spPr>
          <a:xfrm>
            <a:off x="6372360" y="5010120"/>
            <a:ext cx="2466720" cy="1847520"/>
          </a:xfrm>
          <a:prstGeom prst="rect">
            <a:avLst/>
          </a:prstGeom>
          <a:ln>
            <a:noFill/>
          </a:ln>
        </p:spPr>
      </p:pic>
      <p:pic>
        <p:nvPicPr>
          <p:cNvPr id="111" name="Picture 10" descr=""/>
          <p:cNvPicPr/>
          <p:nvPr/>
        </p:nvPicPr>
        <p:blipFill>
          <a:blip r:embed="rId5"/>
          <a:srcRect l="12598" t="25197" r="19222" b="13911"/>
          <a:stretch/>
        </p:blipFill>
        <p:spPr>
          <a:xfrm>
            <a:off x="3276000" y="3069000"/>
            <a:ext cx="2592000" cy="1634040"/>
          </a:xfrm>
          <a:prstGeom prst="rect">
            <a:avLst/>
          </a:prstGeom>
          <a:ln>
            <a:noFill/>
          </a:ln>
        </p:spPr>
      </p:pic>
      <p:pic>
        <p:nvPicPr>
          <p:cNvPr id="112" name="Picture 12" descr=""/>
          <p:cNvPicPr/>
          <p:nvPr/>
        </p:nvPicPr>
        <p:blipFill>
          <a:blip r:embed="rId6"/>
          <a:stretch/>
        </p:blipFill>
        <p:spPr>
          <a:xfrm>
            <a:off x="539640" y="4884120"/>
            <a:ext cx="1973520" cy="1973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0" y="980640"/>
            <a:ext cx="9143640" cy="3016440"/>
          </a:xfrm>
          <a:prstGeom prst="rect">
            <a:avLst/>
          </a:prstGeom>
          <a:no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Jeden z przykładów to tworzenie memów z wybraną strukturą gramatyczną w jeżyku obcym, np. okresami warunkowymi. W tym zadaniu wykorzystujemy obrazy oraz humor – czynniki, które bardziej angażują i tym samym lepiej zapadają w pamięć. W ten sposób, zamiast tylko zapamiętywać regułę tworzenia danego okresu warunkowego, zapamiętujemy przykład, który staje się wzorcem do tworzenia innych, podobnych wypowiedzi.</a:t>
            </a:r>
            <a:endParaRPr/>
          </a:p>
          <a:p>
            <a:pPr algn="ctr">
              <a:lnSpc>
                <a:spcPct val="100000"/>
              </a:lnSpc>
            </a:pPr>
            <a:r>
              <a:rPr lang="pl-PL" sz="2400" spc="-1" strike="noStrike">
                <a:solidFill>
                  <a:srgbClr val="000000"/>
                </a:solidFill>
                <a:uFill>
                  <a:solidFill>
                    <a:srgbClr val="ffffff"/>
                  </a:solidFill>
                </a:uFill>
                <a:latin typeface="Calibri"/>
              </a:rPr>
              <a:t>Np. If the weather is fine I will go for a walk.</a:t>
            </a:r>
            <a:endParaRPr/>
          </a:p>
        </p:txBody>
      </p:sp>
      <p:sp>
        <p:nvSpPr>
          <p:cNvPr id="114" name="CustomShape 2"/>
          <p:cNvSpPr/>
          <p:nvPr/>
        </p:nvSpPr>
        <p:spPr>
          <a:xfrm>
            <a:off x="395640" y="332640"/>
            <a:ext cx="828072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Memy gramatyczne</a:t>
            </a:r>
            <a:endParaRPr/>
          </a:p>
        </p:txBody>
      </p:sp>
      <p:pic>
        <p:nvPicPr>
          <p:cNvPr id="115" name="Picture 2" descr=""/>
          <p:cNvPicPr/>
          <p:nvPr/>
        </p:nvPicPr>
        <p:blipFill>
          <a:blip r:embed="rId1"/>
          <a:stretch/>
        </p:blipFill>
        <p:spPr>
          <a:xfrm>
            <a:off x="4788000" y="5441400"/>
            <a:ext cx="1656000" cy="1416240"/>
          </a:xfrm>
          <a:prstGeom prst="rect">
            <a:avLst/>
          </a:prstGeom>
          <a:ln>
            <a:noFill/>
          </a:ln>
        </p:spPr>
      </p:pic>
      <p:pic>
        <p:nvPicPr>
          <p:cNvPr id="116" name="Picture 4" descr=""/>
          <p:cNvPicPr/>
          <p:nvPr/>
        </p:nvPicPr>
        <p:blipFill>
          <a:blip r:embed="rId2"/>
          <a:srcRect l="24783" t="21308" r="24094" b="23174"/>
          <a:stretch/>
        </p:blipFill>
        <p:spPr>
          <a:xfrm>
            <a:off x="3348000" y="4005000"/>
            <a:ext cx="1583640" cy="225576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179640" y="2333520"/>
            <a:ext cx="8784720" cy="4479480"/>
          </a:xfrm>
          <a:prstGeom prst="rect">
            <a:avLst/>
          </a:prstGeom>
          <a:no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Tworzenie map myśli (ang. </a:t>
            </a:r>
            <a:r>
              <a:rPr i="1" lang="pl-PL" sz="2400" spc="-1" strike="noStrike">
                <a:solidFill>
                  <a:srgbClr val="000000"/>
                </a:solidFill>
                <a:uFill>
                  <a:solidFill>
                    <a:srgbClr val="ffffff"/>
                  </a:solidFill>
                </a:uFill>
                <a:latin typeface="Calibri"/>
              </a:rPr>
              <a:t>mind map</a:t>
            </a:r>
            <a:r>
              <a:rPr lang="pl-PL" sz="2400" spc="-1" strike="noStrike">
                <a:solidFill>
                  <a:srgbClr val="000000"/>
                </a:solidFill>
                <a:uFill>
                  <a:solidFill>
                    <a:srgbClr val="ffffff"/>
                  </a:solidFill>
                </a:uFill>
                <a:latin typeface="Calibri"/>
              </a:rPr>
              <a:t>) to notowanie pewnego zagadnienia za pomocą powiązanych ze sobą strzałkami lub liniami i wynikających z siebie słów-kluczy, które wyodrębniamy z tekstu lub wykładu. Sporządzona w ten sposób notatka ma strukturę promienistą, która odwzorowuje ciąg skojarzeń wychodzących od centralnego słowa kluczowego.</a:t>
            </a:r>
            <a:endParaRPr/>
          </a:p>
          <a:p>
            <a:pPr algn="ctr">
              <a:lnSpc>
                <a:spcPct val="100000"/>
              </a:lnSpc>
            </a:pPr>
            <a:r>
              <a:rPr lang="pl-PL" sz="2400" spc="-1" strike="noStrike">
                <a:solidFill>
                  <a:srgbClr val="000000"/>
                </a:solidFill>
                <a:uFill>
                  <a:solidFill>
                    <a:srgbClr val="ffffff"/>
                  </a:solidFill>
                </a:uFill>
                <a:latin typeface="Calibri"/>
              </a:rPr>
              <a:t>Tradycyjne, linearne notatki, które znamy ze szkoły, nie angażują w wystarczającym stopniu naszego mózgu. W trakcie sporządzania mapy myśli angażujemy nie tylko lewą, ale także prawą półkulę mózgu, używamy pamięci przestrzennej, budujemy system skojarzeń, dzięki czemu łatwiej i szybciej zapamiętujemy informacje oraz później odtwarzamy je z pamięci.</a:t>
            </a:r>
            <a:endParaRPr/>
          </a:p>
        </p:txBody>
      </p:sp>
      <p:sp>
        <p:nvSpPr>
          <p:cNvPr id="118" name="CustomShape 2"/>
          <p:cNvSpPr/>
          <p:nvPr/>
        </p:nvSpPr>
        <p:spPr>
          <a:xfrm>
            <a:off x="251640" y="260640"/>
            <a:ext cx="828072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Mapa myśli (mapa mentalna)</a:t>
            </a:r>
            <a:endParaRPr/>
          </a:p>
        </p:txBody>
      </p:sp>
      <p:pic>
        <p:nvPicPr>
          <p:cNvPr id="119" name="Picture 4" descr=""/>
          <p:cNvPicPr/>
          <p:nvPr/>
        </p:nvPicPr>
        <p:blipFill>
          <a:blip r:embed="rId1"/>
          <a:stretch/>
        </p:blipFill>
        <p:spPr>
          <a:xfrm>
            <a:off x="5559120" y="83880"/>
            <a:ext cx="3116880" cy="22644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0" name="Picture 2" descr=""/>
          <p:cNvPicPr/>
          <p:nvPr/>
        </p:nvPicPr>
        <p:blipFill>
          <a:blip r:embed="rId1"/>
          <a:stretch/>
        </p:blipFill>
        <p:spPr>
          <a:xfrm>
            <a:off x="0" y="188640"/>
            <a:ext cx="9143640" cy="65390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323640" y="764640"/>
            <a:ext cx="860400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pl-PL" sz="2400" spc="-1" strike="noStrike">
                <a:solidFill>
                  <a:srgbClr val="000000"/>
                </a:solidFill>
                <a:uFill>
                  <a:solidFill>
                    <a:srgbClr val="ffffff"/>
                  </a:solidFill>
                </a:uFill>
                <a:latin typeface="Calibri"/>
              </a:rPr>
              <a:t>Sketchnoting</a:t>
            </a:r>
            <a:r>
              <a:rPr lang="pl-PL" sz="2400" spc="-1" strike="noStrike">
                <a:solidFill>
                  <a:srgbClr val="000000"/>
                </a:solidFill>
                <a:uFill>
                  <a:solidFill>
                    <a:srgbClr val="ffffff"/>
                  </a:solidFill>
                </a:uFill>
                <a:latin typeface="Calibri"/>
              </a:rPr>
              <a:t> to forma wspomagania zapamiętywania poprzez przenoszenie pozyskiwanych informacji do postaci wizualnej w formie różnych ręcznie wykonywanych rysunków, szkiców.</a:t>
            </a:r>
            <a:endParaRPr/>
          </a:p>
        </p:txBody>
      </p:sp>
      <p:sp>
        <p:nvSpPr>
          <p:cNvPr id="122" name="CustomShape 2"/>
          <p:cNvSpPr/>
          <p:nvPr/>
        </p:nvSpPr>
        <p:spPr>
          <a:xfrm>
            <a:off x="179640" y="188640"/>
            <a:ext cx="828072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Notatka rysunkowa (sketchnoting)</a:t>
            </a:r>
            <a:endParaRPr/>
          </a:p>
        </p:txBody>
      </p:sp>
      <p:pic>
        <p:nvPicPr>
          <p:cNvPr id="123" name="Obraz 5" descr=""/>
          <p:cNvPicPr/>
          <p:nvPr/>
        </p:nvPicPr>
        <p:blipFill>
          <a:blip r:embed="rId1"/>
          <a:stretch/>
        </p:blipFill>
        <p:spPr>
          <a:xfrm rot="16200000">
            <a:off x="2190600" y="1003320"/>
            <a:ext cx="4851360" cy="6857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4" name="Picture 4" descr=""/>
          <p:cNvPicPr/>
          <p:nvPr/>
        </p:nvPicPr>
        <p:blipFill>
          <a:blip r:embed="rId1"/>
          <a:stretch/>
        </p:blipFill>
        <p:spPr>
          <a:xfrm>
            <a:off x="0" y="836640"/>
            <a:ext cx="9143640" cy="516888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5" name="Picture 2" descr=""/>
          <p:cNvPicPr/>
          <p:nvPr/>
        </p:nvPicPr>
        <p:blipFill>
          <a:blip r:embed="rId1"/>
          <a:stretch/>
        </p:blipFill>
        <p:spPr>
          <a:xfrm>
            <a:off x="683640" y="548640"/>
            <a:ext cx="7895520" cy="4536000"/>
          </a:xfrm>
          <a:prstGeom prst="rect">
            <a:avLst/>
          </a:prstGeom>
          <a:ln>
            <a:noFill/>
          </a:ln>
        </p:spPr>
      </p:pic>
      <p:sp>
        <p:nvSpPr>
          <p:cNvPr id="126" name="CustomShape 1"/>
          <p:cNvSpPr/>
          <p:nvPr/>
        </p:nvSpPr>
        <p:spPr>
          <a:xfrm>
            <a:off x="3276000" y="6021360"/>
            <a:ext cx="2952000" cy="456120"/>
          </a:xfrm>
          <a:prstGeom prst="rect">
            <a:avLst/>
          </a:prstGeom>
          <a:noFill/>
          <a:ln>
            <a:noFill/>
          </a:ln>
        </p:spPr>
        <p:style>
          <a:lnRef idx="0"/>
          <a:fillRef idx="0"/>
          <a:effectRef idx="0"/>
          <a:fontRef idx="minor"/>
        </p:style>
        <p:txBody>
          <a:bodyPr lIns="90000" rIns="90000" tIns="45000" bIns="45000"/>
          <a:p>
            <a:pPr>
              <a:lnSpc>
                <a:spcPct val="100000"/>
              </a:lnSpc>
            </a:pPr>
            <a:r>
              <a:rPr b="1" lang="pl-PL" sz="2400" spc="-1" strike="noStrike">
                <a:solidFill>
                  <a:srgbClr val="c00000"/>
                </a:solidFill>
                <a:uFill>
                  <a:solidFill>
                    <a:srgbClr val="ffffff"/>
                  </a:solidFill>
                </a:uFill>
                <a:latin typeface="Calibri"/>
              </a:rPr>
              <a:t>Dziękuję za uwagę </a:t>
            </a:r>
            <a:r>
              <a:rPr b="1" lang="pl-PL" sz="2400" spc="-1" strike="noStrike">
                <a:solidFill>
                  <a:srgbClr val="c00000"/>
                </a:solidFill>
                <a:uFill>
                  <a:solidFill>
                    <a:srgbClr val="ffffff"/>
                  </a:solidFill>
                </a:uFill>
                <a:latin typeface="Wingdings"/>
              </a:rPr>
              <a:t></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179640" y="188640"/>
            <a:ext cx="7272360" cy="577800"/>
          </a:xfrm>
          <a:prstGeom prst="rect">
            <a:avLst/>
          </a:prstGeom>
          <a:noFill/>
          <a:ln>
            <a:noFill/>
          </a:ln>
        </p:spPr>
        <p:style>
          <a:lnRef idx="0"/>
          <a:fillRef idx="0"/>
          <a:effectRef idx="0"/>
          <a:fontRef idx="minor"/>
        </p:style>
        <p:txBody>
          <a:bodyPr lIns="90000" rIns="90000" tIns="45000" bIns="45000"/>
          <a:p>
            <a:pPr>
              <a:lnSpc>
                <a:spcPct val="100000"/>
              </a:lnSpc>
            </a:pPr>
            <a:r>
              <a:rPr b="1" lang="pl-PL" sz="3200" spc="-1" strike="noStrike">
                <a:solidFill>
                  <a:srgbClr val="c00000"/>
                </a:solidFill>
                <a:uFill>
                  <a:solidFill>
                    <a:srgbClr val="ffffff"/>
                  </a:solidFill>
                </a:uFill>
                <a:latin typeface="Calibri"/>
              </a:rPr>
              <a:t>Czym jest kreatywność?</a:t>
            </a:r>
            <a:endParaRPr/>
          </a:p>
        </p:txBody>
      </p:sp>
      <p:sp>
        <p:nvSpPr>
          <p:cNvPr id="84" name="CustomShape 2"/>
          <p:cNvSpPr/>
          <p:nvPr/>
        </p:nvSpPr>
        <p:spPr>
          <a:xfrm>
            <a:off x="611640" y="836640"/>
            <a:ext cx="7992360" cy="2650680"/>
          </a:xfrm>
          <a:prstGeom prst="rect">
            <a:avLst/>
          </a:prstGeom>
          <a:noFill/>
          <a:ln>
            <a:noFill/>
          </a:ln>
        </p:spPr>
        <p:style>
          <a:lnRef idx="0"/>
          <a:fillRef idx="0"/>
          <a:effectRef idx="0"/>
          <a:fontRef idx="minor"/>
        </p:style>
        <p:txBody>
          <a:bodyPr lIns="90000" rIns="90000" tIns="45000" bIns="45000"/>
          <a:p>
            <a:pPr algn="ctr">
              <a:lnSpc>
                <a:spcPct val="100000"/>
              </a:lnSpc>
            </a:pPr>
            <a:r>
              <a:rPr b="1" lang="pl-PL" sz="2400" spc="-1" strike="noStrike">
                <a:solidFill>
                  <a:srgbClr val="000000"/>
                </a:solidFill>
                <a:uFill>
                  <a:solidFill>
                    <a:srgbClr val="ffffff"/>
                  </a:solidFill>
                </a:uFill>
                <a:latin typeface="Calibri"/>
              </a:rPr>
              <a:t>Kreatywność</a:t>
            </a:r>
            <a:r>
              <a:rPr lang="pl-PL" sz="2400" spc="-1" strike="noStrike">
                <a:solidFill>
                  <a:srgbClr val="000000"/>
                </a:solidFill>
                <a:uFill>
                  <a:solidFill>
                    <a:srgbClr val="ffffff"/>
                  </a:solidFill>
                </a:uFill>
                <a:latin typeface="Calibri"/>
              </a:rPr>
              <a:t> to zdolność do tworzenia nowych rozwiązań. Jednocześnie jest procesem umysłowym, który skutkuje powstaniem nowych koncepcji, idei lub nowych skojarzeń. Kreatywność odnosi się do uruchomienia nowych perspektyw oraz do tworzenia nowych możliwości. To proces rozwijania i przedstawienia nowatorskich pomysłów w celu zaspokojenia potrzeb lub rozwiązania problemów. </a:t>
            </a:r>
            <a:endParaRPr/>
          </a:p>
        </p:txBody>
      </p:sp>
      <p:pic>
        <p:nvPicPr>
          <p:cNvPr id="85" name="Picture 2" descr=""/>
          <p:cNvPicPr/>
          <p:nvPr/>
        </p:nvPicPr>
        <p:blipFill>
          <a:blip r:embed="rId1"/>
          <a:stretch/>
        </p:blipFill>
        <p:spPr>
          <a:xfrm>
            <a:off x="2051640" y="3600360"/>
            <a:ext cx="4876560" cy="32572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6" name="Picture 2" descr=""/>
          <p:cNvPicPr/>
          <p:nvPr/>
        </p:nvPicPr>
        <p:blipFill>
          <a:blip r:embed="rId1"/>
          <a:stretch/>
        </p:blipFill>
        <p:spPr>
          <a:xfrm>
            <a:off x="1115640" y="0"/>
            <a:ext cx="6857640" cy="6857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CustomShape 1"/>
          <p:cNvSpPr/>
          <p:nvPr/>
        </p:nvSpPr>
        <p:spPr>
          <a:xfrm>
            <a:off x="0" y="692640"/>
            <a:ext cx="9143640" cy="2193480"/>
          </a:xfrm>
          <a:prstGeom prst="rect">
            <a:avLst/>
          </a:prstGeom>
          <a:no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Twórcze myślenie wymaga oryginalności tzw. „wyjścia poza schemat„.</a:t>
            </a:r>
            <a:endParaRPr/>
          </a:p>
          <a:p>
            <a:pPr algn="ctr">
              <a:lnSpc>
                <a:spcPct val="100000"/>
              </a:lnSpc>
            </a:pPr>
            <a:r>
              <a:rPr lang="pl-PL" sz="2400" spc="-1" strike="noStrike">
                <a:solidFill>
                  <a:srgbClr val="000000"/>
                </a:solidFill>
                <a:uFill>
                  <a:solidFill>
                    <a:srgbClr val="ffffff"/>
                  </a:solidFill>
                </a:uFill>
                <a:latin typeface="Calibri"/>
              </a:rPr>
              <a:t>Bez twórczości nie byłoby postępu, innowacji oraz wynalazków. Zabrakłoby artystycznego wyrazu, muzycznych czy plastycznych dzieł sztuki, z którymi twórczość nam się kojarzy – ale nie tylko. Setki dziedzin życia by się nie rozwijały, pozostałyby niezmienione. </a:t>
            </a:r>
            <a:endParaRPr/>
          </a:p>
          <a:p>
            <a:pPr>
              <a:lnSpc>
                <a:spcPct val="100000"/>
              </a:lnSpc>
            </a:pPr>
            <a:endParaRPr/>
          </a:p>
        </p:txBody>
      </p:sp>
      <p:pic>
        <p:nvPicPr>
          <p:cNvPr id="88" name="Picture 4" descr=""/>
          <p:cNvPicPr/>
          <p:nvPr/>
        </p:nvPicPr>
        <p:blipFill>
          <a:blip r:embed="rId1"/>
          <a:stretch/>
        </p:blipFill>
        <p:spPr>
          <a:xfrm>
            <a:off x="6444360" y="3573000"/>
            <a:ext cx="1944000" cy="1944000"/>
          </a:xfrm>
          <a:prstGeom prst="rect">
            <a:avLst/>
          </a:prstGeom>
          <a:ln>
            <a:noFill/>
          </a:ln>
        </p:spPr>
      </p:pic>
      <p:sp>
        <p:nvSpPr>
          <p:cNvPr id="89" name="CustomShape 2"/>
          <p:cNvSpPr/>
          <p:nvPr/>
        </p:nvSpPr>
        <p:spPr>
          <a:xfrm>
            <a:off x="155520" y="-1020600"/>
            <a:ext cx="1428480" cy="2133360"/>
          </a:xfrm>
          <a:prstGeom prst="rect">
            <a:avLst/>
          </a:prstGeom>
          <a:noFill/>
          <a:ln>
            <a:noFill/>
          </a:ln>
        </p:spPr>
        <p:style>
          <a:lnRef idx="0"/>
          <a:fillRef idx="0"/>
          <a:effectRef idx="0"/>
          <a:fontRef idx="minor"/>
        </p:style>
      </p:sp>
      <p:pic>
        <p:nvPicPr>
          <p:cNvPr id="90" name="Picture 8" descr=""/>
          <p:cNvPicPr/>
          <p:nvPr/>
        </p:nvPicPr>
        <p:blipFill>
          <a:blip r:embed="rId2"/>
          <a:stretch/>
        </p:blipFill>
        <p:spPr>
          <a:xfrm>
            <a:off x="827640" y="3429000"/>
            <a:ext cx="1533240" cy="2285640"/>
          </a:xfrm>
          <a:prstGeom prst="rect">
            <a:avLst/>
          </a:prstGeom>
          <a:ln>
            <a:noFill/>
          </a:ln>
        </p:spPr>
      </p:pic>
      <p:pic>
        <p:nvPicPr>
          <p:cNvPr id="91" name="Picture 10" descr=""/>
          <p:cNvPicPr/>
          <p:nvPr/>
        </p:nvPicPr>
        <p:blipFill>
          <a:blip r:embed="rId3"/>
          <a:stretch/>
        </p:blipFill>
        <p:spPr>
          <a:xfrm>
            <a:off x="2771640" y="3429000"/>
            <a:ext cx="3384000" cy="22557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CustomShape 1"/>
          <p:cNvSpPr/>
          <p:nvPr/>
        </p:nvSpPr>
        <p:spPr>
          <a:xfrm>
            <a:off x="155520" y="-1020600"/>
            <a:ext cx="1428480" cy="2133360"/>
          </a:xfrm>
          <a:prstGeom prst="rect">
            <a:avLst/>
          </a:prstGeom>
          <a:noFill/>
          <a:ln>
            <a:noFill/>
          </a:ln>
        </p:spPr>
        <p:style>
          <a:lnRef idx="0"/>
          <a:fillRef idx="0"/>
          <a:effectRef idx="0"/>
          <a:fontRef idx="minor"/>
        </p:style>
      </p:sp>
      <p:pic>
        <p:nvPicPr>
          <p:cNvPr id="93" name="Picture 12" descr=""/>
          <p:cNvPicPr/>
          <p:nvPr/>
        </p:nvPicPr>
        <p:blipFill>
          <a:blip r:embed="rId1"/>
          <a:stretch/>
        </p:blipFill>
        <p:spPr>
          <a:xfrm>
            <a:off x="1403640" y="96840"/>
            <a:ext cx="6408360" cy="67608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4" name="Picture 2" descr=""/>
          <p:cNvPicPr/>
          <p:nvPr/>
        </p:nvPicPr>
        <p:blipFill>
          <a:blip r:embed="rId1"/>
          <a:srcRect l="9140" t="0" r="10863" b="1637"/>
          <a:stretch/>
        </p:blipFill>
        <p:spPr>
          <a:xfrm>
            <a:off x="0" y="0"/>
            <a:ext cx="9143640" cy="6857640"/>
          </a:xfrm>
          <a:prstGeom prst="rect">
            <a:avLst/>
          </a:prstGeom>
          <a:ln>
            <a:noFill/>
          </a:ln>
        </p:spPr>
      </p:pic>
      <p:sp>
        <p:nvSpPr>
          <p:cNvPr id="95" name="CustomShape 1"/>
          <p:cNvSpPr/>
          <p:nvPr/>
        </p:nvSpPr>
        <p:spPr>
          <a:xfrm>
            <a:off x="323640" y="2709000"/>
            <a:ext cx="8496720" cy="118764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lang="pl-PL" sz="2400" spc="-1" strike="noStrike">
                <a:solidFill>
                  <a:srgbClr val="000000"/>
                </a:solidFill>
                <a:uFill>
                  <a:solidFill>
                    <a:srgbClr val="ffffff"/>
                  </a:solidFill>
                </a:uFill>
                <a:latin typeface="Calibri"/>
              </a:rPr>
              <a:t>Twórcze myślenie i kreatywność są cechami wrodzonymi, właściwymi dla każdego z nas. Każdy jest kreatywny, ale nie każdy posiada wystarczającą wiedzę, by tę kreatywność wykorzystać.</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467640" y="332640"/>
            <a:ext cx="8136720" cy="6062760"/>
          </a:xfrm>
          <a:prstGeom prst="rect">
            <a:avLst/>
          </a:prstGeom>
          <a:noFill/>
          <a:ln>
            <a:noFill/>
          </a:ln>
        </p:spPr>
        <p:style>
          <a:lnRef idx="0"/>
          <a:fillRef idx="0"/>
          <a:effectRef idx="0"/>
          <a:fontRef idx="minor"/>
        </p:style>
        <p:txBody>
          <a:bodyPr lIns="90000" rIns="90000" tIns="45000" bIns="45000"/>
          <a:p>
            <a:pPr>
              <a:lnSpc>
                <a:spcPct val="100000"/>
              </a:lnSpc>
            </a:pPr>
            <a:r>
              <a:rPr lang="pl-PL" sz="2800" spc="-1" strike="noStrike">
                <a:solidFill>
                  <a:srgbClr val="000000"/>
                </a:solidFill>
                <a:uFill>
                  <a:solidFill>
                    <a:srgbClr val="ffffff"/>
                  </a:solidFill>
                </a:uFill>
                <a:latin typeface="Calibri"/>
              </a:rPr>
              <a:t>Kreatywność można wyćwiczyć, np.:</a:t>
            </a:r>
            <a:endParaRPr/>
          </a:p>
          <a:p>
            <a:pPr>
              <a:lnSpc>
                <a:spcPct val="100000"/>
              </a:lnSpc>
            </a:pPr>
            <a:endParaRPr/>
          </a:p>
          <a:p>
            <a:pPr marL="343080" indent="-342720">
              <a:lnSpc>
                <a:spcPct val="100000"/>
              </a:lnSpc>
              <a:buFont typeface="StarSymbol"/>
              <a:buAutoNum type="arabicPeriod"/>
            </a:pPr>
            <a:r>
              <a:rPr lang="pl-PL" sz="2800" spc="-1" strike="noStrike">
                <a:solidFill>
                  <a:srgbClr val="000000"/>
                </a:solidFill>
                <a:uFill>
                  <a:solidFill>
                    <a:srgbClr val="ffffff"/>
                  </a:solidFill>
                </a:uFill>
                <a:latin typeface="Calibri"/>
              </a:rPr>
              <a:t>Wymyślanie jak największej liczby zastosowań jakiegoś przedmiotu, np.  spinacza biurowego.</a:t>
            </a:r>
            <a:endParaRPr/>
          </a:p>
          <a:p>
            <a:pPr marL="343080" indent="-342720">
              <a:lnSpc>
                <a:spcPct val="100000"/>
              </a:lnSpc>
              <a:buFont typeface="StarSymbol"/>
              <a:buAutoNum type="arabicPeriod"/>
            </a:pPr>
            <a:r>
              <a:rPr lang="pl-PL" sz="2800" spc="-1" strike="noStrike">
                <a:solidFill>
                  <a:srgbClr val="000000"/>
                </a:solidFill>
                <a:uFill>
                  <a:solidFill>
                    <a:srgbClr val="ffffff"/>
                  </a:solidFill>
                </a:uFill>
                <a:latin typeface="Calibri"/>
              </a:rPr>
              <a:t>Czytanie rozbudza wyobraźnię, a więc także kreatywność. Podczas czytania (nieważne, czy jest to powieść, czy artykuł popularnonaukowy) należy zamieniać słowa w obrazy w głowie, a im bardziej będą szczegółowe, tym lepszy trening dla mózgu.</a:t>
            </a:r>
            <a:endParaRPr/>
          </a:p>
          <a:p>
            <a:pPr marL="343080" indent="-342720">
              <a:lnSpc>
                <a:spcPct val="100000"/>
              </a:lnSpc>
              <a:buFont typeface="StarSymbol"/>
              <a:buAutoNum type="arabicPeriod"/>
            </a:pPr>
            <a:r>
              <a:rPr lang="pl-PL" sz="2800" spc="-1" strike="noStrike">
                <a:solidFill>
                  <a:srgbClr val="000000"/>
                </a:solidFill>
                <a:uFill>
                  <a:solidFill>
                    <a:srgbClr val="ffffff"/>
                  </a:solidFill>
                </a:uFill>
                <a:latin typeface="Calibri"/>
              </a:rPr>
              <a:t>Odpowiadanie na pytania, np. co by było, gdyby na całym świecie na minutę zabrakło prądu?</a:t>
            </a:r>
            <a:endParaRPr/>
          </a:p>
          <a:p>
            <a:pPr marL="343080" indent="-342720">
              <a:lnSpc>
                <a:spcPct val="100000"/>
              </a:lnSpc>
              <a:buFont typeface="StarSymbol"/>
              <a:buAutoNum type="arabicPeriod"/>
            </a:pPr>
            <a:r>
              <a:rPr lang="pl-PL" sz="2800" spc="-1" strike="noStrike">
                <a:solidFill>
                  <a:srgbClr val="000000"/>
                </a:solidFill>
                <a:uFill>
                  <a:solidFill>
                    <a:srgbClr val="ffffff"/>
                  </a:solidFill>
                </a:uFill>
                <a:latin typeface="Calibri"/>
              </a:rPr>
              <a:t>Rysunki, np. narysuj na kartce 10 okręgów, a następnie udekoruj je tak, aby każda świąteczna bombka była inna.</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CustomShape 1"/>
          <p:cNvSpPr/>
          <p:nvPr/>
        </p:nvSpPr>
        <p:spPr>
          <a:xfrm>
            <a:off x="179640" y="908640"/>
            <a:ext cx="8784720" cy="3076560"/>
          </a:xfrm>
          <a:prstGeom prst="rect">
            <a:avLst/>
          </a:prstGeom>
          <a:noFill/>
          <a:ln>
            <a:noFill/>
          </a:ln>
        </p:spPr>
        <p:style>
          <a:lnRef idx="0"/>
          <a:fillRef idx="0"/>
          <a:effectRef idx="0"/>
          <a:fontRef idx="minor"/>
        </p:style>
        <p:txBody>
          <a:bodyPr lIns="90000" rIns="90000" tIns="45000" bIns="45000"/>
          <a:p>
            <a:pPr algn="ctr">
              <a:lnSpc>
                <a:spcPct val="100000"/>
              </a:lnSpc>
            </a:pPr>
            <a:r>
              <a:rPr lang="pl-PL" sz="2800" spc="-1" strike="noStrike">
                <a:solidFill>
                  <a:srgbClr val="000000"/>
                </a:solidFill>
                <a:uFill>
                  <a:solidFill>
                    <a:srgbClr val="ffffff"/>
                  </a:solidFill>
                </a:uFill>
                <a:latin typeface="Calibri"/>
              </a:rPr>
              <a:t>Aby uczyć się skuteczniej, warto korzystać z mnemotechnik, czyli strategii wykorzystujących kreatywne myślenie do nauki. Stosując te techniki, uaktywniamy zarówno lewą (analityczną), jak i prawą (twórczą) półkulę mózgu. Dzięki temu przyswajany materiał lepiej zapada w pamięć oraz łatwiej go przywołać. Mnemotechniki często opierają się na wyobraźni, wizualizacjach i skojarzeniach. </a:t>
            </a:r>
            <a:endParaRPr/>
          </a:p>
        </p:txBody>
      </p:sp>
      <p:sp>
        <p:nvSpPr>
          <p:cNvPr id="98" name="CustomShape 2"/>
          <p:cNvSpPr/>
          <p:nvPr/>
        </p:nvSpPr>
        <p:spPr>
          <a:xfrm>
            <a:off x="179640" y="260640"/>
            <a:ext cx="8964000" cy="516960"/>
          </a:xfrm>
          <a:prstGeom prst="rect">
            <a:avLst/>
          </a:prstGeom>
          <a:noFill/>
          <a:ln>
            <a:noFill/>
          </a:ln>
        </p:spPr>
        <p:style>
          <a:lnRef idx="0"/>
          <a:fillRef idx="0"/>
          <a:effectRef idx="0"/>
          <a:fontRef idx="minor"/>
        </p:style>
        <p:txBody>
          <a:bodyPr lIns="90000" rIns="90000" tIns="45000" bIns="45000"/>
          <a:p>
            <a:pPr>
              <a:lnSpc>
                <a:spcPct val="100000"/>
              </a:lnSpc>
            </a:pPr>
            <a:r>
              <a:rPr b="1" lang="pl-PL" sz="2800" spc="-1" strike="noStrike">
                <a:solidFill>
                  <a:srgbClr val="c00000"/>
                </a:solidFill>
                <a:uFill>
                  <a:solidFill>
                    <a:srgbClr val="ffffff"/>
                  </a:solidFill>
                </a:uFill>
                <a:latin typeface="Calibri"/>
              </a:rPr>
              <a:t>W jaki sposób kreatywność pomaga w skutecznej nauce? </a:t>
            </a:r>
            <a:endParaRPr/>
          </a:p>
        </p:txBody>
      </p:sp>
      <p:pic>
        <p:nvPicPr>
          <p:cNvPr id="99" name="Picture 2" descr=""/>
          <p:cNvPicPr/>
          <p:nvPr/>
        </p:nvPicPr>
        <p:blipFill>
          <a:blip r:embed="rId1"/>
          <a:stretch/>
        </p:blipFill>
        <p:spPr>
          <a:xfrm>
            <a:off x="1979640" y="4077000"/>
            <a:ext cx="4876560" cy="25617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1187640" y="5013000"/>
            <a:ext cx="6624360" cy="1065240"/>
          </a:xfrm>
          <a:prstGeom prst="rect">
            <a:avLst/>
          </a:prstGeom>
          <a:noFill/>
          <a:ln>
            <a:noFill/>
          </a:ln>
        </p:spPr>
        <p:style>
          <a:lnRef idx="0"/>
          <a:fillRef idx="0"/>
          <a:effectRef idx="0"/>
          <a:fontRef idx="minor"/>
        </p:style>
        <p:txBody>
          <a:bodyPr lIns="90000" rIns="90000" tIns="45000" bIns="45000"/>
          <a:p>
            <a:pPr algn="ctr">
              <a:lnSpc>
                <a:spcPct val="100000"/>
              </a:lnSpc>
            </a:pPr>
            <a:r>
              <a:rPr b="1" lang="pl-PL" sz="3200" spc="-1" strike="noStrike">
                <a:solidFill>
                  <a:srgbClr val="c00000"/>
                </a:solidFill>
                <a:uFill>
                  <a:solidFill>
                    <a:srgbClr val="ffffff"/>
                  </a:solidFill>
                </a:uFill>
                <a:latin typeface="Calibri"/>
              </a:rPr>
              <a:t>Przykładowe strategie wykorzystujące kreatywne myślenie do nauki:</a:t>
            </a:r>
            <a:endParaRPr/>
          </a:p>
        </p:txBody>
      </p:sp>
      <p:pic>
        <p:nvPicPr>
          <p:cNvPr id="101" name="Picture 2" descr=""/>
          <p:cNvPicPr/>
          <p:nvPr/>
        </p:nvPicPr>
        <p:blipFill>
          <a:blip r:embed="rId1"/>
          <a:stretch/>
        </p:blipFill>
        <p:spPr>
          <a:xfrm>
            <a:off x="0" y="0"/>
            <a:ext cx="9177480" cy="45133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150</TotalTime>
  <Application>LibreOffice/5.0.1.2$Windows_x86 LibreOffice_project/81898c9f5c0d43f3473ba111d7b351050be20261</Application>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2020-11-22T13:46:46Z</dcterms:created>
  <dc:creator>Agata</dc:creator>
  <dc:language>pl-PL</dc:language>
  <dcterms:modified xsi:type="dcterms:W3CDTF">2020-12-08T21:39:03Z</dcterms:modified>
  <cp:revision>15</cp:revision>
  <dc:title>KREATYWNOŚĆ A SKUTECZNA NAUKA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