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3"/>
  </p:notesMasterIdLst>
  <p:sldIdLst>
    <p:sldId id="291" r:id="rId3"/>
    <p:sldId id="257" r:id="rId4"/>
    <p:sldId id="258" r:id="rId5"/>
    <p:sldId id="279" r:id="rId6"/>
    <p:sldId id="282" r:id="rId7"/>
    <p:sldId id="283" r:id="rId8"/>
    <p:sldId id="284" r:id="rId9"/>
    <p:sldId id="285" r:id="rId10"/>
    <p:sldId id="286" r:id="rId11"/>
    <p:sldId id="27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91"/>
            <p14:sldId id="257"/>
            <p14:sldId id="258"/>
            <p14:sldId id="279"/>
            <p14:sldId id="282"/>
            <p14:sldId id="283"/>
            <p14:sldId id="284"/>
            <p14:sldId id="285"/>
            <p14:sldId id="286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686"/>
    <a:srgbClr val="00A7E3"/>
    <a:srgbClr val="ED6F9C"/>
    <a:srgbClr val="A27DB6"/>
    <a:srgbClr val="5F95CF"/>
    <a:srgbClr val="FCC13F"/>
    <a:srgbClr val="F49C4E"/>
    <a:srgbClr val="37B398"/>
    <a:srgbClr val="EA4E34"/>
    <a:srgbClr val="C9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4690"/>
  </p:normalViewPr>
  <p:slideViewPr>
    <p:cSldViewPr snapToGrid="0">
      <p:cViewPr>
        <p:scale>
          <a:sx n="76" d="100"/>
          <a:sy n="76" d="100"/>
        </p:scale>
        <p:origin x="-82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13T19:04:59.5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93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40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50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80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51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0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83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02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15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53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66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09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07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13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06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463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128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90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51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541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914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45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493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460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78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767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030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39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476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628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296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021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982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93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307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80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043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925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160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80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4690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B1</a:t>
            </a:r>
            <a:br>
              <a:rPr lang="pl-PL" dirty="0"/>
            </a:br>
            <a:r>
              <a:rPr lang="pl-PL" dirty="0" err="1"/>
              <a:t>reported</a:t>
            </a:r>
            <a:r>
              <a:rPr lang="pl-PL" dirty="0"/>
              <a:t> speech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6;p72">
            <a:extLst>
              <a:ext uri="{FF2B5EF4-FFF2-40B4-BE49-F238E27FC236}">
                <a16:creationId xmlns:a16="http://schemas.microsoft.com/office/drawing/2014/main" xmlns="" id="{750676B8-01F4-467A-849A-BDAB2B8DE0F2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for: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17;p72">
            <a:extLst>
              <a:ext uri="{FF2B5EF4-FFF2-40B4-BE49-F238E27FC236}">
                <a16:creationId xmlns:a16="http://schemas.microsoft.com/office/drawing/2014/main" xmlns="" id="{9E7443F2-ADCF-44DA-B96A-6A7DA36E86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52259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904" y="1277352"/>
            <a:ext cx="114299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US" sz="1600" dirty="0"/>
              <a:t>Sophie asked, “What time is the party tonight?”</a:t>
            </a:r>
            <a:endParaRPr lang="es-MX" sz="1600" dirty="0"/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AutoNum type="arabicPeriod"/>
            </a:pPr>
            <a:r>
              <a:rPr lang="es-MX" sz="1600" dirty="0" err="1"/>
              <a:t>Francine</a:t>
            </a:r>
            <a:r>
              <a:rPr lang="es-MX" sz="1600" dirty="0"/>
              <a:t> </a:t>
            </a:r>
            <a:r>
              <a:rPr lang="es-MX" sz="1600" dirty="0" err="1"/>
              <a:t>asked</a:t>
            </a:r>
            <a:r>
              <a:rPr lang="es-MX" sz="1600" dirty="0"/>
              <a:t> me, “</a:t>
            </a:r>
            <a:r>
              <a:rPr lang="es-MX" sz="1600" dirty="0" err="1"/>
              <a:t>Does</a:t>
            </a:r>
            <a:r>
              <a:rPr lang="es-MX" sz="1600" dirty="0"/>
              <a:t> Tom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books</a:t>
            </a:r>
            <a:r>
              <a:rPr lang="es-MX" sz="1600" dirty="0"/>
              <a:t> </a:t>
            </a:r>
            <a:r>
              <a:rPr lang="es-MX" sz="1600" dirty="0" err="1"/>
              <a:t>for</a:t>
            </a:r>
            <a:r>
              <a:rPr lang="es-MX" sz="1600" dirty="0"/>
              <a:t> a living?”</a:t>
            </a:r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AutoNum type="arabicPeriod"/>
            </a:pPr>
            <a:endParaRPr lang="es-MX" sz="1600" dirty="0"/>
          </a:p>
          <a:p>
            <a:pPr marL="342900" indent="-342900">
              <a:buAutoNum type="arabicPeriod"/>
            </a:pPr>
            <a:r>
              <a:rPr lang="en-GB" sz="1600" dirty="0"/>
              <a:t>James said, “Mark is moving house next Friday.”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Robert said, “Tina can give you the book tomorrow.”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Leticia and John said, “We will tidy up.”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Larry asked, “What time is the flight leaving next week?”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Change the direct speech into reported speech.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3A21641-7D88-4CFA-B3B8-E44F39265542}"/>
              </a:ext>
            </a:extLst>
          </p:cNvPr>
          <p:cNvSpPr/>
          <p:nvPr/>
        </p:nvSpPr>
        <p:spPr>
          <a:xfrm>
            <a:off x="819783" y="1898746"/>
            <a:ext cx="5426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Sophie asked (me) what time the party was that night.</a:t>
            </a:r>
            <a:endParaRPr lang="es-MX" sz="1600" b="1" dirty="0">
              <a:solidFill>
                <a:srgbClr val="00B0F0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50E4F05D-2BBB-4B82-950C-0F2902DBF506}"/>
              </a:ext>
            </a:extLst>
          </p:cNvPr>
          <p:cNvSpPr/>
          <p:nvPr/>
        </p:nvSpPr>
        <p:spPr>
          <a:xfrm>
            <a:off x="811968" y="2652821"/>
            <a:ext cx="6162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Francine asked (me) if/whether Tom wrote books for a living.</a:t>
            </a:r>
            <a:endParaRPr lang="es-MX" sz="1600" b="1" dirty="0">
              <a:solidFill>
                <a:srgbClr val="00B0F0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B1DFDDC-0FEA-4C54-9CDD-91467263D16F}"/>
              </a:ext>
            </a:extLst>
          </p:cNvPr>
          <p:cNvSpPr/>
          <p:nvPr/>
        </p:nvSpPr>
        <p:spPr>
          <a:xfrm>
            <a:off x="811968" y="3364692"/>
            <a:ext cx="6341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James said (that) Mark was moving house the following Friday.</a:t>
            </a:r>
            <a:endParaRPr lang="es-MX" sz="1600" b="1" dirty="0">
              <a:solidFill>
                <a:srgbClr val="00B0F0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AA3F0712-B3DD-4559-946E-47C0B40848A0}"/>
              </a:ext>
            </a:extLst>
          </p:cNvPr>
          <p:cNvSpPr/>
          <p:nvPr/>
        </p:nvSpPr>
        <p:spPr>
          <a:xfrm>
            <a:off x="840301" y="4097838"/>
            <a:ext cx="8062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Robert said (that) Tina could give me/us the book the following day/the day after.</a:t>
            </a:r>
            <a:endParaRPr lang="es-MX" sz="1600" b="1" dirty="0">
              <a:solidFill>
                <a:srgbClr val="00B0F0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A9D73FDF-469A-4BCC-B7C2-022C0142095F}"/>
              </a:ext>
            </a:extLst>
          </p:cNvPr>
          <p:cNvSpPr/>
          <p:nvPr/>
        </p:nvSpPr>
        <p:spPr>
          <a:xfrm>
            <a:off x="802329" y="4812683"/>
            <a:ext cx="4762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Leticia and John said (that) they would tidy up.</a:t>
            </a:r>
            <a:endParaRPr lang="es-MX" sz="1600" b="1" dirty="0">
              <a:solidFill>
                <a:srgbClr val="00B0F0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C7A0BCEE-6D72-4283-A379-5DAF155918CA}"/>
              </a:ext>
            </a:extLst>
          </p:cNvPr>
          <p:cNvSpPr/>
          <p:nvPr/>
        </p:nvSpPr>
        <p:spPr>
          <a:xfrm>
            <a:off x="823999" y="5619396"/>
            <a:ext cx="6965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B0F0"/>
                </a:solidFill>
              </a:rPr>
              <a:t>Larry asked (me) </a:t>
            </a:r>
            <a:r>
              <a:rPr lang="en-US" sz="1600" b="1" dirty="0">
                <a:solidFill>
                  <a:srgbClr val="00B0F0"/>
                </a:solidFill>
              </a:rPr>
              <a:t>what time the flight was leaving the following week.</a:t>
            </a:r>
            <a:endParaRPr lang="es-MX" sz="1600" b="1" dirty="0">
              <a:solidFill>
                <a:srgbClr val="00B0F0"/>
              </a:solidFill>
            </a:endParaRPr>
          </a:p>
        </p:txBody>
      </p:sp>
      <p:sp>
        <p:nvSpPr>
          <p:cNvPr id="15" name="Google Shape;65;p15">
            <a:extLst>
              <a:ext uri="{FF2B5EF4-FFF2-40B4-BE49-F238E27FC236}">
                <a16:creationId xmlns:a16="http://schemas.microsoft.com/office/drawing/2014/main" xmlns="" id="{70C8C3EC-A919-4961-BAF4-CA5C14C113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often have to report what people have said. When we do this, we need to consider various things.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Tense change in reported speech.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Changing pronouns in reported speech.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Changes with time and place words.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s-MX" sz="2000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Reported</a:t>
            </a:r>
            <a:r>
              <a:rPr lang="es-MX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2000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r>
              <a:rPr lang="es-MX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s-MX" sz="2000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word</a:t>
            </a:r>
            <a:r>
              <a:rPr lang="es-MX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2000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order</a:t>
            </a:r>
            <a:r>
              <a:rPr lang="es-MX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0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Tense changes…</a:t>
            </a:r>
          </a:p>
        </p:txBody>
      </p:sp>
      <p:sp>
        <p:nvSpPr>
          <p:cNvPr id="7" name="Google Shape;65;p15">
            <a:extLst>
              <a:ext uri="{FF2B5EF4-FFF2-40B4-BE49-F238E27FC236}">
                <a16:creationId xmlns:a16="http://schemas.microsoft.com/office/drawing/2014/main" xmlns="" id="{2E598DE0-6E38-4B8D-8007-B2C9CB8CD37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Tense changes in reported speech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hape 82">
            <a:extLst>
              <a:ext uri="{FF2B5EF4-FFF2-40B4-BE49-F238E27FC236}">
                <a16:creationId xmlns:a16="http://schemas.microsoft.com/office/drawing/2014/main" xmlns="" id="{173A4596-066C-4672-9AE4-899D0FC806C7}"/>
              </a:ext>
            </a:extLst>
          </p:cNvPr>
          <p:cNvSpPr txBox="1">
            <a:spLocks/>
          </p:cNvSpPr>
          <p:nvPr/>
        </p:nvSpPr>
        <p:spPr>
          <a:xfrm>
            <a:off x="464551" y="892170"/>
            <a:ext cx="10014954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 reported speech, the main verb usually moves back one tense in the past.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15" name="Rounded Rectangular Callout 19">
            <a:extLst>
              <a:ext uri="{FF2B5EF4-FFF2-40B4-BE49-F238E27FC236}">
                <a16:creationId xmlns:a16="http://schemas.microsoft.com/office/drawing/2014/main" xmlns="" id="{9A6068DE-FECB-4F96-843F-8D4F90D160D6}"/>
              </a:ext>
            </a:extLst>
          </p:cNvPr>
          <p:cNvSpPr/>
          <p:nvPr/>
        </p:nvSpPr>
        <p:spPr>
          <a:xfrm>
            <a:off x="434613" y="5317412"/>
            <a:ext cx="4460437" cy="648418"/>
          </a:xfrm>
          <a:prstGeom prst="wedgeRoundRectCallout">
            <a:avLst>
              <a:gd name="adj1" fmla="val 54437"/>
              <a:gd name="adj2" fmla="val -45958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these examples and work out what tense is being used in the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bold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sections.</a:t>
            </a:r>
          </a:p>
        </p:txBody>
      </p:sp>
      <p:graphicFrame>
        <p:nvGraphicFramePr>
          <p:cNvPr id="16" name="Table 23">
            <a:extLst>
              <a:ext uri="{FF2B5EF4-FFF2-40B4-BE49-F238E27FC236}">
                <a16:creationId xmlns:a16="http://schemas.microsoft.com/office/drawing/2014/main" xmlns="" id="{07432889-90FD-4BA8-B699-8448138E0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17151"/>
              </p:ext>
            </p:extLst>
          </p:nvPr>
        </p:nvGraphicFramePr>
        <p:xfrm>
          <a:off x="440975" y="1434265"/>
          <a:ext cx="11286474" cy="370126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312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5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4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example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direct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reported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She said she </a:t>
                      </a:r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had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an appointment that day.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Tom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told me he </a:t>
                      </a:r>
                      <a:r>
                        <a:rPr lang="en-GB" sz="1600" b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 getting 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married the following June.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Jayne told Adam he </a:t>
                      </a:r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could</a:t>
                      </a: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play out until 8pm.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Francesca said she </a:t>
                      </a:r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would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be home that night.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176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Diana told me she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 going to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visit her brother the following day.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7" name="Picture 18">
            <a:extLst>
              <a:ext uri="{FF2B5EF4-FFF2-40B4-BE49-F238E27FC236}">
                <a16:creationId xmlns:a16="http://schemas.microsoft.com/office/drawing/2014/main" xmlns="" id="{60744A19-B5A9-4F18-BDF6-DBA239BE7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69" y="29064"/>
            <a:ext cx="870511" cy="870511"/>
          </a:xfrm>
          <a:prstGeom prst="rect">
            <a:avLst/>
          </a:prstGeom>
        </p:spPr>
      </p:pic>
      <p:sp>
        <p:nvSpPr>
          <p:cNvPr id="19" name="Rounded Rectangular Callout 38">
            <a:extLst>
              <a:ext uri="{FF2B5EF4-FFF2-40B4-BE49-F238E27FC236}">
                <a16:creationId xmlns:a16="http://schemas.microsoft.com/office/drawing/2014/main" xmlns="" id="{D0F06831-8B90-450A-88AB-763103B6EB4A}"/>
              </a:ext>
            </a:extLst>
          </p:cNvPr>
          <p:cNvSpPr/>
          <p:nvPr/>
        </p:nvSpPr>
        <p:spPr>
          <a:xfrm>
            <a:off x="5388593" y="5286600"/>
            <a:ext cx="3816718" cy="648418"/>
          </a:xfrm>
          <a:prstGeom prst="wedgeRoundRectCallout">
            <a:avLst>
              <a:gd name="adj1" fmla="val 54437"/>
              <a:gd name="adj2" fmla="val -45958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Now look at the direct speech for each example. What tenses are used?</a:t>
            </a: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xmlns="" id="{19704F76-1BE3-455B-8A34-D75D02E18A04}"/>
              </a:ext>
            </a:extLst>
          </p:cNvPr>
          <p:cNvSpPr/>
          <p:nvPr/>
        </p:nvSpPr>
        <p:spPr>
          <a:xfrm>
            <a:off x="9366387" y="1862557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past simple</a:t>
            </a:r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xmlns="" id="{C7842495-92C6-4B1A-9BED-9F814D5E8283}"/>
              </a:ext>
            </a:extLst>
          </p:cNvPr>
          <p:cNvSpPr/>
          <p:nvPr/>
        </p:nvSpPr>
        <p:spPr>
          <a:xfrm>
            <a:off x="9366387" y="2482048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past continuous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xmlns="" id="{BC2B4E31-5575-4ACF-902B-815B1F945607}"/>
              </a:ext>
            </a:extLst>
          </p:cNvPr>
          <p:cNvSpPr/>
          <p:nvPr/>
        </p:nvSpPr>
        <p:spPr>
          <a:xfrm>
            <a:off x="9366387" y="3126265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i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could</a:t>
            </a: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xmlns="" id="{809888E2-AA7C-46CE-9CD6-AB8923DE23F2}"/>
              </a:ext>
            </a:extLst>
          </p:cNvPr>
          <p:cNvSpPr/>
          <p:nvPr/>
        </p:nvSpPr>
        <p:spPr>
          <a:xfrm>
            <a:off x="9380034" y="3770482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i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would</a:t>
            </a: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xmlns="" id="{AD31949D-B8F3-4B50-B705-9DAA593E49E9}"/>
              </a:ext>
            </a:extLst>
          </p:cNvPr>
          <p:cNvSpPr/>
          <p:nvPr/>
        </p:nvSpPr>
        <p:spPr>
          <a:xfrm>
            <a:off x="9380034" y="4414699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i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was/were going to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04262FD9-5BAA-4886-8930-FDD14B1C2E07}"/>
              </a:ext>
            </a:extLst>
          </p:cNvPr>
          <p:cNvSpPr/>
          <p:nvPr/>
        </p:nvSpPr>
        <p:spPr>
          <a:xfrm>
            <a:off x="6855197" y="1865399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present simple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xmlns="" id="{74F62C7B-94AE-46B7-BE31-F40E3F29F7F2}"/>
              </a:ext>
            </a:extLst>
          </p:cNvPr>
          <p:cNvSpPr/>
          <p:nvPr/>
        </p:nvSpPr>
        <p:spPr>
          <a:xfrm>
            <a:off x="6855197" y="2490908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present continuous</a:t>
            </a: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xmlns="" id="{E770B0D1-E3D9-40DA-917F-1B977025959B}"/>
              </a:ext>
            </a:extLst>
          </p:cNvPr>
          <p:cNvSpPr/>
          <p:nvPr/>
        </p:nvSpPr>
        <p:spPr>
          <a:xfrm>
            <a:off x="6855197" y="3141654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i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can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xmlns="" id="{BCA5CD6F-9901-44E5-B68D-92F69B1E8696}"/>
              </a:ext>
            </a:extLst>
          </p:cNvPr>
          <p:cNvSpPr/>
          <p:nvPr/>
        </p:nvSpPr>
        <p:spPr>
          <a:xfrm>
            <a:off x="6853699" y="3749867"/>
            <a:ext cx="2463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i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xmlns="" id="{5EEFD473-7511-4355-8FFF-8CBFE710BC73}"/>
              </a:ext>
            </a:extLst>
          </p:cNvPr>
          <p:cNvSpPr/>
          <p:nvPr/>
        </p:nvSpPr>
        <p:spPr>
          <a:xfrm>
            <a:off x="6855197" y="4414699"/>
            <a:ext cx="2511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i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am/is/are going to</a:t>
            </a:r>
          </a:p>
        </p:txBody>
      </p:sp>
      <p:sp>
        <p:nvSpPr>
          <p:cNvPr id="50" name="Right Arrow 5">
            <a:extLst>
              <a:ext uri="{FF2B5EF4-FFF2-40B4-BE49-F238E27FC236}">
                <a16:creationId xmlns:a16="http://schemas.microsoft.com/office/drawing/2014/main" xmlns="" id="{F5E9B973-301D-42F4-9E06-9D297FAD5E04}"/>
              </a:ext>
            </a:extLst>
          </p:cNvPr>
          <p:cNvSpPr/>
          <p:nvPr/>
        </p:nvSpPr>
        <p:spPr>
          <a:xfrm>
            <a:off x="9083195" y="1939132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3">
            <a:extLst>
              <a:ext uri="{FF2B5EF4-FFF2-40B4-BE49-F238E27FC236}">
                <a16:creationId xmlns:a16="http://schemas.microsoft.com/office/drawing/2014/main" xmlns="" id="{44EA8C17-9EF1-453C-B4DE-EDB11D720638}"/>
              </a:ext>
            </a:extLst>
          </p:cNvPr>
          <p:cNvSpPr/>
          <p:nvPr/>
        </p:nvSpPr>
        <p:spPr>
          <a:xfrm>
            <a:off x="9100257" y="2582108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4">
            <a:extLst>
              <a:ext uri="{FF2B5EF4-FFF2-40B4-BE49-F238E27FC236}">
                <a16:creationId xmlns:a16="http://schemas.microsoft.com/office/drawing/2014/main" xmlns="" id="{62B4D3A7-B396-4A0C-AFA5-046B509E1635}"/>
              </a:ext>
            </a:extLst>
          </p:cNvPr>
          <p:cNvSpPr/>
          <p:nvPr/>
        </p:nvSpPr>
        <p:spPr>
          <a:xfrm>
            <a:off x="9127550" y="3224735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Arrow 55">
            <a:extLst>
              <a:ext uri="{FF2B5EF4-FFF2-40B4-BE49-F238E27FC236}">
                <a16:creationId xmlns:a16="http://schemas.microsoft.com/office/drawing/2014/main" xmlns="" id="{4EA69BC5-1965-4641-A93F-24D114B7665B}"/>
              </a:ext>
            </a:extLst>
          </p:cNvPr>
          <p:cNvSpPr/>
          <p:nvPr/>
        </p:nvSpPr>
        <p:spPr>
          <a:xfrm>
            <a:off x="9142036" y="3810190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ight Arrow 56">
            <a:extLst>
              <a:ext uri="{FF2B5EF4-FFF2-40B4-BE49-F238E27FC236}">
                <a16:creationId xmlns:a16="http://schemas.microsoft.com/office/drawing/2014/main" xmlns="" id="{CF9F4EF8-2899-41E1-92FB-C6D9018E06E3}"/>
              </a:ext>
            </a:extLst>
          </p:cNvPr>
          <p:cNvSpPr/>
          <p:nvPr/>
        </p:nvSpPr>
        <p:spPr>
          <a:xfrm>
            <a:off x="9148020" y="4465018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ular Callout 52">
            <a:extLst>
              <a:ext uri="{FF2B5EF4-FFF2-40B4-BE49-F238E27FC236}">
                <a16:creationId xmlns:a16="http://schemas.microsoft.com/office/drawing/2014/main" xmlns="" id="{1CF8F2B6-48FB-4628-872A-BAEAA72466D8}"/>
              </a:ext>
            </a:extLst>
          </p:cNvPr>
          <p:cNvSpPr/>
          <p:nvPr/>
        </p:nvSpPr>
        <p:spPr>
          <a:xfrm>
            <a:off x="9415915" y="5411559"/>
            <a:ext cx="2606725" cy="883662"/>
          </a:xfrm>
          <a:prstGeom prst="wedgeRoundRectCallout">
            <a:avLst>
              <a:gd name="adj1" fmla="val 54437"/>
              <a:gd name="adj2" fmla="val -45958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Notice how the tenses change from direct to reported speech.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xmlns="" id="{BDB9894F-0463-4410-88BB-94755C64CFDA}"/>
              </a:ext>
            </a:extLst>
          </p:cNvPr>
          <p:cNvSpPr txBox="1"/>
          <p:nvPr/>
        </p:nvSpPr>
        <p:spPr>
          <a:xfrm>
            <a:off x="478198" y="2062612"/>
            <a:ext cx="299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1B4686"/>
                </a:solidFill>
              </a:rPr>
              <a:t>“I </a:t>
            </a:r>
            <a:r>
              <a:rPr lang="en-GB" sz="1600" b="1" dirty="0">
                <a:solidFill>
                  <a:srgbClr val="1B4686"/>
                </a:solidFill>
              </a:rPr>
              <a:t>have</a:t>
            </a:r>
            <a:r>
              <a:rPr lang="en-GB" sz="1600" dirty="0">
                <a:solidFill>
                  <a:srgbClr val="1B4686"/>
                </a:solidFill>
              </a:rPr>
              <a:t> an appointment today.”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xmlns="" id="{E2A82A88-9754-4AC5-AC9F-DC099F620255}"/>
              </a:ext>
            </a:extLst>
          </p:cNvPr>
          <p:cNvSpPr txBox="1"/>
          <p:nvPr/>
        </p:nvSpPr>
        <p:spPr>
          <a:xfrm>
            <a:off x="478197" y="2682103"/>
            <a:ext cx="3228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1B4686"/>
                </a:solidFill>
              </a:rPr>
              <a:t>“I </a:t>
            </a:r>
            <a:r>
              <a:rPr lang="en-GB" sz="1600" b="1" dirty="0">
                <a:solidFill>
                  <a:srgbClr val="1B4686"/>
                </a:solidFill>
              </a:rPr>
              <a:t>am getting</a:t>
            </a:r>
            <a:r>
              <a:rPr lang="en-GB" sz="1600" dirty="0">
                <a:solidFill>
                  <a:srgbClr val="1B4686"/>
                </a:solidFill>
              </a:rPr>
              <a:t> married next June.”</a:t>
            </a:r>
          </a:p>
        </p:txBody>
      </p:sp>
      <p:sp>
        <p:nvSpPr>
          <p:cNvPr id="58" name="TextBox 2">
            <a:extLst>
              <a:ext uri="{FF2B5EF4-FFF2-40B4-BE49-F238E27FC236}">
                <a16:creationId xmlns:a16="http://schemas.microsoft.com/office/drawing/2014/main" xmlns="" id="{B99E318A-C7B9-4568-8A49-4390D58F970C}"/>
              </a:ext>
            </a:extLst>
          </p:cNvPr>
          <p:cNvSpPr txBox="1"/>
          <p:nvPr/>
        </p:nvSpPr>
        <p:spPr>
          <a:xfrm>
            <a:off x="487245" y="3301594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1B4686"/>
                </a:solidFill>
              </a:rPr>
              <a:t>“You </a:t>
            </a:r>
            <a:r>
              <a:rPr lang="en-GB" sz="1600" b="1" dirty="0">
                <a:solidFill>
                  <a:srgbClr val="1B4686"/>
                </a:solidFill>
              </a:rPr>
              <a:t>can</a:t>
            </a:r>
            <a:r>
              <a:rPr lang="en-GB" sz="1600" dirty="0">
                <a:solidFill>
                  <a:srgbClr val="1B4686"/>
                </a:solidFill>
              </a:rPr>
              <a:t> play out until 8pm.”</a:t>
            </a:r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xmlns="" id="{AB5A5A23-D040-4069-98B4-19F9C5E61868}"/>
              </a:ext>
            </a:extLst>
          </p:cNvPr>
          <p:cNvSpPr txBox="1"/>
          <p:nvPr/>
        </p:nvSpPr>
        <p:spPr>
          <a:xfrm>
            <a:off x="487245" y="3949922"/>
            <a:ext cx="235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1B4686"/>
                </a:solidFill>
              </a:rPr>
              <a:t>“I </a:t>
            </a:r>
            <a:r>
              <a:rPr lang="en-GB" sz="1600" b="1" dirty="0">
                <a:solidFill>
                  <a:srgbClr val="1B4686"/>
                </a:solidFill>
              </a:rPr>
              <a:t>will</a:t>
            </a:r>
            <a:r>
              <a:rPr lang="en-GB" sz="1600" dirty="0">
                <a:solidFill>
                  <a:srgbClr val="1B4686"/>
                </a:solidFill>
              </a:rPr>
              <a:t> be home tonight.”</a:t>
            </a:r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xmlns="" id="{46BB0BAF-8233-441D-A026-920BE66DA6B5}"/>
              </a:ext>
            </a:extLst>
          </p:cNvPr>
          <p:cNvSpPr txBox="1"/>
          <p:nvPr/>
        </p:nvSpPr>
        <p:spPr>
          <a:xfrm>
            <a:off x="487245" y="4765712"/>
            <a:ext cx="4015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1B4686"/>
                </a:solidFill>
              </a:rPr>
              <a:t>“I </a:t>
            </a:r>
            <a:r>
              <a:rPr lang="en-GB" sz="1600" b="1" dirty="0">
                <a:solidFill>
                  <a:srgbClr val="1B4686"/>
                </a:solidFill>
              </a:rPr>
              <a:t>am going to</a:t>
            </a:r>
            <a:r>
              <a:rPr lang="en-GB" sz="1600" dirty="0">
                <a:solidFill>
                  <a:srgbClr val="1B4686"/>
                </a:solidFill>
              </a:rPr>
              <a:t> visit my brother tomorrow.”</a:t>
            </a:r>
          </a:p>
        </p:txBody>
      </p:sp>
      <p:sp>
        <p:nvSpPr>
          <p:cNvPr id="31" name="Google Shape;65;p15">
            <a:extLst>
              <a:ext uri="{FF2B5EF4-FFF2-40B4-BE49-F238E27FC236}">
                <a16:creationId xmlns:a16="http://schemas.microsoft.com/office/drawing/2014/main" xmlns="" id="{8F72DA4E-C3CE-4996-A109-A335B19D034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Tense changes in reported speech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hape 82">
            <a:extLst>
              <a:ext uri="{FF2B5EF4-FFF2-40B4-BE49-F238E27FC236}">
                <a16:creationId xmlns:a16="http://schemas.microsoft.com/office/drawing/2014/main" xmlns="" id="{173A4596-066C-4672-9AE4-899D0FC806C7}"/>
              </a:ext>
            </a:extLst>
          </p:cNvPr>
          <p:cNvSpPr txBox="1">
            <a:spLocks/>
          </p:cNvSpPr>
          <p:nvPr/>
        </p:nvSpPr>
        <p:spPr>
          <a:xfrm>
            <a:off x="464551" y="892170"/>
            <a:ext cx="10014954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 reported speech, the main verb usually moves back on tense in the past.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aphicFrame>
        <p:nvGraphicFramePr>
          <p:cNvPr id="16" name="Table 23">
            <a:extLst>
              <a:ext uri="{FF2B5EF4-FFF2-40B4-BE49-F238E27FC236}">
                <a16:creationId xmlns:a16="http://schemas.microsoft.com/office/drawing/2014/main" xmlns="" id="{07432889-90FD-4BA8-B699-8448138E0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54722"/>
              </p:ext>
            </p:extLst>
          </p:nvPr>
        </p:nvGraphicFramePr>
        <p:xfrm>
          <a:off x="440975" y="1434265"/>
          <a:ext cx="11286474" cy="347426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312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5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4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example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direct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reported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She said she </a:t>
                      </a:r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had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an appointment that day.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Open Sans" charset="0"/>
                          <a:ea typeface="Open Sans" charset="0"/>
                          <a:cs typeface="Open Sans" charset="0"/>
                        </a:rPr>
                        <a:t>present simple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simple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Tom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told me he </a:t>
                      </a:r>
                      <a:r>
                        <a:rPr lang="en-GB" sz="1600" b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 getting 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married the following June.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Jayne told Adam he </a:t>
                      </a:r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could</a:t>
                      </a: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play out until 8pm.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>
                          <a:latin typeface="Open Sans" charset="0"/>
                          <a:ea typeface="Open Sans" charset="0"/>
                          <a:cs typeface="Open Sans" charset="0"/>
                        </a:rPr>
                        <a:t>can</a:t>
                      </a:r>
                      <a:endParaRPr lang="en-GB" sz="1600" i="1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could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Francesca said she </a:t>
                      </a:r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would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be home that night.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will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would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Diana told me she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b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 going to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visit her brother the following day.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am/is/are going to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was/were going to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7" name="Picture 18">
            <a:extLst>
              <a:ext uri="{FF2B5EF4-FFF2-40B4-BE49-F238E27FC236}">
                <a16:creationId xmlns:a16="http://schemas.microsoft.com/office/drawing/2014/main" xmlns="" id="{60744A19-B5A9-4F18-BDF6-DBA239BE7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82" y="131728"/>
            <a:ext cx="1167593" cy="1167593"/>
          </a:xfrm>
          <a:prstGeom prst="rect">
            <a:avLst/>
          </a:prstGeom>
        </p:spPr>
      </p:pic>
      <p:sp>
        <p:nvSpPr>
          <p:cNvPr id="26" name="Rounded Rectangular Callout 19">
            <a:extLst>
              <a:ext uri="{FF2B5EF4-FFF2-40B4-BE49-F238E27FC236}">
                <a16:creationId xmlns:a16="http://schemas.microsoft.com/office/drawing/2014/main" xmlns="" id="{457E3A96-264A-45C9-83A4-769C2A83B914}"/>
              </a:ext>
            </a:extLst>
          </p:cNvPr>
          <p:cNvSpPr/>
          <p:nvPr/>
        </p:nvSpPr>
        <p:spPr>
          <a:xfrm>
            <a:off x="474662" y="5238288"/>
            <a:ext cx="3430772" cy="938685"/>
          </a:xfrm>
          <a:prstGeom prst="wedgeRoundRectCallout">
            <a:avLst>
              <a:gd name="adj1" fmla="val 57154"/>
              <a:gd name="adj2" fmla="val -34903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Think of these changes as one step back in time. Look at the </a:t>
            </a:r>
          </a:p>
          <a:p>
            <a:pPr lvl="0" algn="ctr">
              <a:buSzPct val="25000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time line…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xmlns="" id="{5E51AB1B-A399-4050-95FF-7129B5B9470D}"/>
              </a:ext>
            </a:extLst>
          </p:cNvPr>
          <p:cNvGrpSpPr/>
          <p:nvPr/>
        </p:nvGrpSpPr>
        <p:grpSpPr>
          <a:xfrm>
            <a:off x="4336655" y="4960906"/>
            <a:ext cx="6142850" cy="1196199"/>
            <a:chOff x="464550" y="4710343"/>
            <a:chExt cx="11226754" cy="1196199"/>
          </a:xfrm>
        </p:grpSpPr>
        <p:cxnSp>
          <p:nvCxnSpPr>
            <p:cNvPr id="28" name="Straight Arrow Connector 7">
              <a:extLst>
                <a:ext uri="{FF2B5EF4-FFF2-40B4-BE49-F238E27FC236}">
                  <a16:creationId xmlns:a16="http://schemas.microsoft.com/office/drawing/2014/main" xmlns="" id="{CDEE96B5-7BB2-4484-89B6-D250EC8B9375}"/>
                </a:ext>
              </a:extLst>
            </p:cNvPr>
            <p:cNvCxnSpPr/>
            <p:nvPr/>
          </p:nvCxnSpPr>
          <p:spPr>
            <a:xfrm>
              <a:off x="464550" y="5455891"/>
              <a:ext cx="11226754" cy="0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9">
              <a:extLst>
                <a:ext uri="{FF2B5EF4-FFF2-40B4-BE49-F238E27FC236}">
                  <a16:creationId xmlns:a16="http://schemas.microsoft.com/office/drawing/2014/main" xmlns="" id="{B96AB7D2-FD95-497C-A103-FBFA9C1B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4335" y="5359222"/>
              <a:ext cx="0" cy="96670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xmlns="" id="{2850E65E-C201-4C42-89BA-3BC3F551F1E7}"/>
                </a:ext>
              </a:extLst>
            </p:cNvPr>
            <p:cNvSpPr/>
            <p:nvPr/>
          </p:nvSpPr>
          <p:spPr>
            <a:xfrm>
              <a:off x="7472645" y="5598765"/>
              <a:ext cx="29433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US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will/can</a:t>
              </a:r>
            </a:p>
          </p:txBody>
        </p:sp>
        <p:sp>
          <p:nvSpPr>
            <p:cNvPr id="34" name="Rectangle 60">
              <a:extLst>
                <a:ext uri="{FF2B5EF4-FFF2-40B4-BE49-F238E27FC236}">
                  <a16:creationId xmlns:a16="http://schemas.microsoft.com/office/drawing/2014/main" xmlns="" id="{25291BFE-C286-4EC1-9B3F-C663E1EA51A7}"/>
                </a:ext>
              </a:extLst>
            </p:cNvPr>
            <p:cNvSpPr/>
            <p:nvPr/>
          </p:nvSpPr>
          <p:spPr>
            <a:xfrm>
              <a:off x="8041813" y="4710343"/>
              <a:ext cx="16337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US" b="1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present simple</a:t>
              </a:r>
            </a:p>
          </p:txBody>
        </p:sp>
      </p:grpSp>
      <p:sp>
        <p:nvSpPr>
          <p:cNvPr id="56" name="Rectangle 60">
            <a:extLst>
              <a:ext uri="{FF2B5EF4-FFF2-40B4-BE49-F238E27FC236}">
                <a16:creationId xmlns:a16="http://schemas.microsoft.com/office/drawing/2014/main" xmlns="" id="{1B5E5E02-CF5C-44AB-9C49-3D34908F933B}"/>
              </a:ext>
            </a:extLst>
          </p:cNvPr>
          <p:cNvSpPr/>
          <p:nvPr/>
        </p:nvSpPr>
        <p:spPr>
          <a:xfrm>
            <a:off x="6739184" y="4919209"/>
            <a:ext cx="1086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past simple</a:t>
            </a:r>
          </a:p>
        </p:txBody>
      </p:sp>
      <p:sp>
        <p:nvSpPr>
          <p:cNvPr id="57" name="Rectangle 60">
            <a:extLst>
              <a:ext uri="{FF2B5EF4-FFF2-40B4-BE49-F238E27FC236}">
                <a16:creationId xmlns:a16="http://schemas.microsoft.com/office/drawing/2014/main" xmlns="" id="{46E74AC4-F934-442F-9866-7686F28DE520}"/>
              </a:ext>
            </a:extLst>
          </p:cNvPr>
          <p:cNvSpPr/>
          <p:nvPr/>
        </p:nvSpPr>
        <p:spPr>
          <a:xfrm>
            <a:off x="4856992" y="4967337"/>
            <a:ext cx="1086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b="1" dirty="0">
                <a:solidFill>
                  <a:srgbClr val="00A7E3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past perfect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7D794ADA-621B-4984-88A5-7C5B04759FD1}"/>
              </a:ext>
            </a:extLst>
          </p:cNvPr>
          <p:cNvSpPr/>
          <p:nvPr/>
        </p:nvSpPr>
        <p:spPr>
          <a:xfrm>
            <a:off x="6037687" y="5812343"/>
            <a:ext cx="220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would/could</a:t>
            </a:r>
          </a:p>
        </p:txBody>
      </p:sp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xmlns="" id="{7856BE56-BFFB-4AD5-A167-7709FC22384C}"/>
              </a:ext>
            </a:extLst>
          </p:cNvPr>
          <p:cNvSpPr/>
          <p:nvPr/>
        </p:nvSpPr>
        <p:spPr>
          <a:xfrm flipH="1">
            <a:off x="7206915" y="6176973"/>
            <a:ext cx="1524937" cy="2991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lecha: curvada hacia arriba 58">
            <a:extLst>
              <a:ext uri="{FF2B5EF4-FFF2-40B4-BE49-F238E27FC236}">
                <a16:creationId xmlns:a16="http://schemas.microsoft.com/office/drawing/2014/main" xmlns="" id="{181FB9F1-50D3-4825-ABAB-B7342F0A5B4F}"/>
              </a:ext>
            </a:extLst>
          </p:cNvPr>
          <p:cNvSpPr/>
          <p:nvPr/>
        </p:nvSpPr>
        <p:spPr>
          <a:xfrm flipH="1">
            <a:off x="7353212" y="5461677"/>
            <a:ext cx="1524937" cy="191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lecha: curvada hacia arriba 59">
            <a:extLst>
              <a:ext uri="{FF2B5EF4-FFF2-40B4-BE49-F238E27FC236}">
                <a16:creationId xmlns:a16="http://schemas.microsoft.com/office/drawing/2014/main" xmlns="" id="{1A0013FA-B34D-4A78-BF6C-3659598845CB}"/>
              </a:ext>
            </a:extLst>
          </p:cNvPr>
          <p:cNvSpPr/>
          <p:nvPr/>
        </p:nvSpPr>
        <p:spPr>
          <a:xfrm flipH="1">
            <a:off x="5578937" y="5480007"/>
            <a:ext cx="1524937" cy="191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907F95B-AB22-48AF-AECC-04BB0DA4D2A6}"/>
                  </a:ext>
                </a:extLst>
              </p14:cNvPr>
              <p14:cNvContentPartPr/>
              <p14:nvPr/>
            </p14:nvContentPartPr>
            <p14:xfrm>
              <a:off x="5726766" y="6315935"/>
              <a:ext cx="360" cy="36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907F95B-AB22-48AF-AECC-04BB0DA4D2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8766" y="6208295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Google Shape;65;p15">
            <a:extLst>
              <a:ext uri="{FF2B5EF4-FFF2-40B4-BE49-F238E27FC236}">
                <a16:creationId xmlns:a16="http://schemas.microsoft.com/office/drawing/2014/main" xmlns="" id="{90BD073F-57C0-4049-BBCD-ED609592B1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69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6" grpId="0"/>
      <p:bldP spid="57" grpId="0"/>
      <p:bldP spid="58" grpId="0"/>
      <p:bldP spid="4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713268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consider… p</a:t>
            </a: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ronoun change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1" y="1497934"/>
            <a:ext cx="1239894" cy="1239894"/>
          </a:xfrm>
          <a:prstGeom prst="rect">
            <a:avLst/>
          </a:prstGeom>
        </p:spPr>
      </p:pic>
      <p:sp>
        <p:nvSpPr>
          <p:cNvPr id="61" name="Rounded Rectangular Callout 60"/>
          <p:cNvSpPr/>
          <p:nvPr/>
        </p:nvSpPr>
        <p:spPr>
          <a:xfrm>
            <a:off x="2054053" y="1376536"/>
            <a:ext cx="2285935" cy="1076060"/>
          </a:xfrm>
          <a:prstGeom prst="wedgeRoundRectCallout">
            <a:avLst>
              <a:gd name="adj1" fmla="val -64216"/>
              <a:gd name="adj2" fmla="val 23819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You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have to give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us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the money soon so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can book the tickets.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0239" y="1376535"/>
            <a:ext cx="27295" cy="136129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52" y="1437234"/>
            <a:ext cx="1239894" cy="12398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831" y="1437234"/>
            <a:ext cx="1239894" cy="1239894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6251064" y="1432241"/>
            <a:ext cx="2278562" cy="1325841"/>
          </a:xfrm>
          <a:prstGeom prst="wedgeRoundRectCallout">
            <a:avLst>
              <a:gd name="adj1" fmla="val -57189"/>
              <a:gd name="adj2" fmla="val -6977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Jude told me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had to give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them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the money soon so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could book the tickets.</a:t>
            </a:r>
          </a:p>
        </p:txBody>
      </p:sp>
      <p:sp>
        <p:nvSpPr>
          <p:cNvPr id="65" name="Rounded Rectangular Callout 64"/>
          <p:cNvSpPr/>
          <p:nvPr/>
        </p:nvSpPr>
        <p:spPr>
          <a:xfrm>
            <a:off x="8693624" y="1432240"/>
            <a:ext cx="1746912" cy="1131650"/>
          </a:xfrm>
          <a:prstGeom prst="wedgeRoundRectCallout">
            <a:avLst>
              <a:gd name="adj1" fmla="val 60639"/>
              <a:gd name="adj2" fmla="val -13470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Ok. I’ll give it to her tonight at our Spanish class.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9145" y="2768215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"/>
              </a:rPr>
              <a:t>Later that day…</a:t>
            </a:r>
          </a:p>
        </p:txBody>
      </p:sp>
      <p:sp>
        <p:nvSpPr>
          <p:cNvPr id="80" name="Rounded Rectangular Callout 79"/>
          <p:cNvSpPr/>
          <p:nvPr/>
        </p:nvSpPr>
        <p:spPr>
          <a:xfrm>
            <a:off x="3694888" y="3884975"/>
            <a:ext cx="4098614" cy="1592597"/>
          </a:xfrm>
          <a:prstGeom prst="wedgeRoundRectCallout">
            <a:avLst>
              <a:gd name="adj1" fmla="val -61373"/>
              <a:gd name="adj2" fmla="val 20335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Often it is necessary to change the pronouns and possessive adjectives in reported speech, so that we know exactly who is being referred to. Look at the conversation above.</a:t>
            </a:r>
            <a:endParaRPr lang="en-US" sz="160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82" name="Pentagon 81"/>
          <p:cNvSpPr/>
          <p:nvPr/>
        </p:nvSpPr>
        <p:spPr>
          <a:xfrm>
            <a:off x="9536808" y="5503700"/>
            <a:ext cx="2306505" cy="102553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Time and place word changes…</a:t>
            </a:r>
          </a:p>
        </p:txBody>
      </p:sp>
      <p:pic>
        <p:nvPicPr>
          <p:cNvPr id="32" name="Picture 67">
            <a:extLst>
              <a:ext uri="{FF2B5EF4-FFF2-40B4-BE49-F238E27FC236}">
                <a16:creationId xmlns:a16="http://schemas.microsoft.com/office/drawing/2014/main" xmlns="" id="{217C9E83-EEAA-43AE-94E8-DC1E6914D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01" y="3877069"/>
            <a:ext cx="1600503" cy="1600503"/>
          </a:xfrm>
          <a:prstGeom prst="rect">
            <a:avLst/>
          </a:prstGeom>
        </p:spPr>
      </p:pic>
      <p:sp>
        <p:nvSpPr>
          <p:cNvPr id="33" name="Arc 77">
            <a:extLst>
              <a:ext uri="{FF2B5EF4-FFF2-40B4-BE49-F238E27FC236}">
                <a16:creationId xmlns:a16="http://schemas.microsoft.com/office/drawing/2014/main" xmlns="" id="{AAD15B16-345E-439C-A2D1-6D63A48DD814}"/>
              </a:ext>
            </a:extLst>
          </p:cNvPr>
          <p:cNvSpPr/>
          <p:nvPr/>
        </p:nvSpPr>
        <p:spPr>
          <a:xfrm rot="5400000" flipH="1">
            <a:off x="4309359" y="-564674"/>
            <a:ext cx="2150882" cy="5602515"/>
          </a:xfrm>
          <a:prstGeom prst="arc">
            <a:avLst>
              <a:gd name="adj1" fmla="val 5364273"/>
              <a:gd name="adj2" fmla="val 1618720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Arc 77">
            <a:extLst>
              <a:ext uri="{FF2B5EF4-FFF2-40B4-BE49-F238E27FC236}">
                <a16:creationId xmlns:a16="http://schemas.microsoft.com/office/drawing/2014/main" xmlns="" id="{6EE0FA8E-604E-492F-8D26-2687FA91FEE3}"/>
              </a:ext>
            </a:extLst>
          </p:cNvPr>
          <p:cNvSpPr/>
          <p:nvPr/>
        </p:nvSpPr>
        <p:spPr>
          <a:xfrm rot="5400000">
            <a:off x="4681459" y="-1066648"/>
            <a:ext cx="904946" cy="5100780"/>
          </a:xfrm>
          <a:prstGeom prst="arc">
            <a:avLst>
              <a:gd name="adj1" fmla="val 5364273"/>
              <a:gd name="adj2" fmla="val 1618720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Arc 77">
            <a:extLst>
              <a:ext uri="{FF2B5EF4-FFF2-40B4-BE49-F238E27FC236}">
                <a16:creationId xmlns:a16="http://schemas.microsoft.com/office/drawing/2014/main" xmlns="" id="{2352858D-F9B1-4005-ABCF-3F0652760DC4}"/>
              </a:ext>
            </a:extLst>
          </p:cNvPr>
          <p:cNvSpPr/>
          <p:nvPr/>
        </p:nvSpPr>
        <p:spPr>
          <a:xfrm rot="6126013">
            <a:off x="5542130" y="-187073"/>
            <a:ext cx="958821" cy="3998205"/>
          </a:xfrm>
          <a:prstGeom prst="arc">
            <a:avLst>
              <a:gd name="adj1" fmla="val 5350024"/>
              <a:gd name="adj2" fmla="val 1540763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9" name="Google Shape;65;p15">
            <a:extLst>
              <a:ext uri="{FF2B5EF4-FFF2-40B4-BE49-F238E27FC236}">
                <a16:creationId xmlns:a16="http://schemas.microsoft.com/office/drawing/2014/main" xmlns="" id="{ED629EBD-D4AB-40ED-A62C-142C9B50F8C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122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397830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Time changes in reported speech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6" name="Table 23">
            <a:extLst>
              <a:ext uri="{FF2B5EF4-FFF2-40B4-BE49-F238E27FC236}">
                <a16:creationId xmlns:a16="http://schemas.microsoft.com/office/drawing/2014/main" xmlns="" id="{07432889-90FD-4BA8-B699-8448138E0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05371"/>
              </p:ext>
            </p:extLst>
          </p:nvPr>
        </p:nvGraphicFramePr>
        <p:xfrm>
          <a:off x="440975" y="1434265"/>
          <a:ext cx="11286474" cy="284950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312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5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4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example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direct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reported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She said she had</a:t>
                      </a:r>
                      <a:r>
                        <a:rPr lang="en-GB" sz="1600" b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an appointment </a:t>
                      </a:r>
                      <a:r>
                        <a:rPr lang="en-GB" sz="1600" b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that day</a:t>
                      </a:r>
                      <a:r>
                        <a:rPr lang="en-GB" sz="1600" b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Tom</a:t>
                      </a:r>
                      <a:r>
                        <a:rPr lang="en-GB" sz="1600" b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told me he was getting married </a:t>
                      </a:r>
                      <a:r>
                        <a:rPr lang="en-GB" sz="1600" b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following June</a:t>
                      </a:r>
                      <a:r>
                        <a:rPr lang="en-GB" sz="1600" b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Francesca said she would be home </a:t>
                      </a:r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that night</a:t>
                      </a: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Diana told me she</a:t>
                      </a:r>
                      <a:r>
                        <a:rPr lang="en-GB" sz="1600" b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was going to visit her brother </a:t>
                      </a:r>
                      <a:r>
                        <a:rPr lang="en-GB" sz="1600" b="1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following day</a:t>
                      </a:r>
                      <a:r>
                        <a:rPr lang="en-GB" sz="1600" b="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0" name="Rectangle 24">
            <a:extLst>
              <a:ext uri="{FF2B5EF4-FFF2-40B4-BE49-F238E27FC236}">
                <a16:creationId xmlns:a16="http://schemas.microsoft.com/office/drawing/2014/main" xmlns="" id="{19704F76-1BE3-455B-8A34-D75D02E18A04}"/>
              </a:ext>
            </a:extLst>
          </p:cNvPr>
          <p:cNvSpPr/>
          <p:nvPr/>
        </p:nvSpPr>
        <p:spPr>
          <a:xfrm>
            <a:off x="9366387" y="1862557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that day</a:t>
            </a:r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xmlns="" id="{C7842495-92C6-4B1A-9BED-9F814D5E8283}"/>
              </a:ext>
            </a:extLst>
          </p:cNvPr>
          <p:cNvSpPr/>
          <p:nvPr/>
        </p:nvSpPr>
        <p:spPr>
          <a:xfrm>
            <a:off x="9366387" y="2482048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 following June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xmlns="" id="{BC2B4E31-5575-4ACF-902B-815B1F945607}"/>
              </a:ext>
            </a:extLst>
          </p:cNvPr>
          <p:cNvSpPr/>
          <p:nvPr/>
        </p:nvSpPr>
        <p:spPr>
          <a:xfrm>
            <a:off x="9366387" y="3126265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that night</a:t>
            </a: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xmlns="" id="{809888E2-AA7C-46CE-9CD6-AB8923DE23F2}"/>
              </a:ext>
            </a:extLst>
          </p:cNvPr>
          <p:cNvSpPr/>
          <p:nvPr/>
        </p:nvSpPr>
        <p:spPr>
          <a:xfrm>
            <a:off x="9380034" y="3770482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 following day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04262FD9-5BAA-4886-8930-FDD14B1C2E07}"/>
              </a:ext>
            </a:extLst>
          </p:cNvPr>
          <p:cNvSpPr/>
          <p:nvPr/>
        </p:nvSpPr>
        <p:spPr>
          <a:xfrm>
            <a:off x="6855197" y="1865399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today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xmlns="" id="{74F62C7B-94AE-46B7-BE31-F40E3F29F7F2}"/>
              </a:ext>
            </a:extLst>
          </p:cNvPr>
          <p:cNvSpPr/>
          <p:nvPr/>
        </p:nvSpPr>
        <p:spPr>
          <a:xfrm>
            <a:off x="6855197" y="2490908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next June</a:t>
            </a: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xmlns="" id="{E770B0D1-E3D9-40DA-917F-1B977025959B}"/>
              </a:ext>
            </a:extLst>
          </p:cNvPr>
          <p:cNvSpPr/>
          <p:nvPr/>
        </p:nvSpPr>
        <p:spPr>
          <a:xfrm>
            <a:off x="6855197" y="3141654"/>
            <a:ext cx="234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tonight 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xmlns="" id="{BCA5CD6F-9901-44E5-B68D-92F69B1E8696}"/>
              </a:ext>
            </a:extLst>
          </p:cNvPr>
          <p:cNvSpPr/>
          <p:nvPr/>
        </p:nvSpPr>
        <p:spPr>
          <a:xfrm>
            <a:off x="6853699" y="3749867"/>
            <a:ext cx="2463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tomorrow </a:t>
            </a:r>
          </a:p>
        </p:txBody>
      </p:sp>
      <p:sp>
        <p:nvSpPr>
          <p:cNvPr id="50" name="Right Arrow 5">
            <a:extLst>
              <a:ext uri="{FF2B5EF4-FFF2-40B4-BE49-F238E27FC236}">
                <a16:creationId xmlns:a16="http://schemas.microsoft.com/office/drawing/2014/main" xmlns="" id="{F5E9B973-301D-42F4-9E06-9D297FAD5E04}"/>
              </a:ext>
            </a:extLst>
          </p:cNvPr>
          <p:cNvSpPr/>
          <p:nvPr/>
        </p:nvSpPr>
        <p:spPr>
          <a:xfrm>
            <a:off x="9083195" y="1939132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3">
            <a:extLst>
              <a:ext uri="{FF2B5EF4-FFF2-40B4-BE49-F238E27FC236}">
                <a16:creationId xmlns:a16="http://schemas.microsoft.com/office/drawing/2014/main" xmlns="" id="{44EA8C17-9EF1-453C-B4DE-EDB11D720638}"/>
              </a:ext>
            </a:extLst>
          </p:cNvPr>
          <p:cNvSpPr/>
          <p:nvPr/>
        </p:nvSpPr>
        <p:spPr>
          <a:xfrm>
            <a:off x="9100257" y="2582108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4">
            <a:extLst>
              <a:ext uri="{FF2B5EF4-FFF2-40B4-BE49-F238E27FC236}">
                <a16:creationId xmlns:a16="http://schemas.microsoft.com/office/drawing/2014/main" xmlns="" id="{62B4D3A7-B396-4A0C-AFA5-046B509E1635}"/>
              </a:ext>
            </a:extLst>
          </p:cNvPr>
          <p:cNvSpPr/>
          <p:nvPr/>
        </p:nvSpPr>
        <p:spPr>
          <a:xfrm>
            <a:off x="9127550" y="3224735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Arrow 55">
            <a:extLst>
              <a:ext uri="{FF2B5EF4-FFF2-40B4-BE49-F238E27FC236}">
                <a16:creationId xmlns:a16="http://schemas.microsoft.com/office/drawing/2014/main" xmlns="" id="{4EA69BC5-1965-4641-A93F-24D114B7665B}"/>
              </a:ext>
            </a:extLst>
          </p:cNvPr>
          <p:cNvSpPr/>
          <p:nvPr/>
        </p:nvSpPr>
        <p:spPr>
          <a:xfrm>
            <a:off x="9142036" y="3810190"/>
            <a:ext cx="266130" cy="2599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59">
            <a:extLst>
              <a:ext uri="{FF2B5EF4-FFF2-40B4-BE49-F238E27FC236}">
                <a16:creationId xmlns:a16="http://schemas.microsoft.com/office/drawing/2014/main" xmlns="" id="{01F3A635-D7CE-49E9-B781-5D7074528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7" y="4636357"/>
            <a:ext cx="995958" cy="995958"/>
          </a:xfrm>
          <a:prstGeom prst="rect">
            <a:avLst/>
          </a:prstGeom>
        </p:spPr>
      </p:pic>
      <p:sp>
        <p:nvSpPr>
          <p:cNvPr id="26" name="Rounded Rectangular Callout 60">
            <a:extLst>
              <a:ext uri="{FF2B5EF4-FFF2-40B4-BE49-F238E27FC236}">
                <a16:creationId xmlns:a16="http://schemas.microsoft.com/office/drawing/2014/main" xmlns="" id="{FC00360E-995E-4EA2-B893-FB0C120E1DC1}"/>
              </a:ext>
            </a:extLst>
          </p:cNvPr>
          <p:cNvSpPr/>
          <p:nvPr/>
        </p:nvSpPr>
        <p:spPr>
          <a:xfrm>
            <a:off x="1701301" y="4669591"/>
            <a:ext cx="3228365" cy="962723"/>
          </a:xfrm>
          <a:prstGeom prst="wedgeRoundRectCallout">
            <a:avLst>
              <a:gd name="adj1" fmla="val 58617"/>
              <a:gd name="adj2" fmla="val -7468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these examples you saw earlier.</a:t>
            </a:r>
            <a:endParaRPr lang="en-US" sz="160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7" name="Rounded Rectangular Callout 62">
            <a:extLst>
              <a:ext uri="{FF2B5EF4-FFF2-40B4-BE49-F238E27FC236}">
                <a16:creationId xmlns:a16="http://schemas.microsoft.com/office/drawing/2014/main" xmlns="" id="{68D55A56-188E-4A07-AA7C-76E868185775}"/>
              </a:ext>
            </a:extLst>
          </p:cNvPr>
          <p:cNvSpPr/>
          <p:nvPr/>
        </p:nvSpPr>
        <p:spPr>
          <a:xfrm>
            <a:off x="6853699" y="4585872"/>
            <a:ext cx="3943978" cy="1165545"/>
          </a:xfrm>
          <a:prstGeom prst="wedgeRoundRectCallout">
            <a:avLst>
              <a:gd name="adj1" fmla="val -54322"/>
              <a:gd name="adj2" fmla="val -7004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time and place words in bold. Can you remember what these words were in direct speech?</a:t>
            </a:r>
            <a:endParaRPr lang="en-US" sz="160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xmlns="" id="{9F25EDCF-0B29-485C-BF74-EA91788823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06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 animBg="1"/>
      <p:bldP spid="51" grpId="0" animBg="1"/>
      <p:bldP spid="52" grpId="0" animBg="1"/>
      <p:bldP spid="5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395656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Time changes in reported speech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19977"/>
              </p:ext>
            </p:extLst>
          </p:nvPr>
        </p:nvGraphicFramePr>
        <p:xfrm>
          <a:off x="450600" y="1727992"/>
          <a:ext cx="7874533" cy="23469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997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7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92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direct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reported speech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9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today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that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day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29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tomorrow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following/next day; the day after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29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next week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following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week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29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tonight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that night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29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next month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following month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29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next Saturday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following Saturday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4" name="Shape 82"/>
          <p:cNvSpPr txBox="1">
            <a:spLocks/>
          </p:cNvSpPr>
          <p:nvPr/>
        </p:nvSpPr>
        <p:spPr>
          <a:xfrm>
            <a:off x="450600" y="910480"/>
            <a:ext cx="11040814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often need to change the time words when we report direct speech as we don’t know exactly when the person was referring to when they made the statement.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33" y="2325372"/>
            <a:ext cx="1357513" cy="1357513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9536808" y="5503700"/>
            <a:ext cx="2306505" cy="102553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Reporting questions…</a:t>
            </a:r>
          </a:p>
        </p:txBody>
      </p:sp>
      <p:sp>
        <p:nvSpPr>
          <p:cNvPr id="9" name="Rounded Rectangular Callout 27">
            <a:extLst>
              <a:ext uri="{FF2B5EF4-FFF2-40B4-BE49-F238E27FC236}">
                <a16:creationId xmlns:a16="http://schemas.microsoft.com/office/drawing/2014/main" xmlns="" id="{D0E7F951-F854-4436-879F-70314D2A6E0A}"/>
              </a:ext>
            </a:extLst>
          </p:cNvPr>
          <p:cNvSpPr/>
          <p:nvPr/>
        </p:nvSpPr>
        <p:spPr>
          <a:xfrm>
            <a:off x="4395569" y="4380484"/>
            <a:ext cx="4632864" cy="1850003"/>
          </a:xfrm>
          <a:prstGeom prst="wedgeRoundRectCallout">
            <a:avLst>
              <a:gd name="adj1" fmla="val 37645"/>
              <a:gd name="adj2" fmla="val -64465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When the reporting verbs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say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and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tell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are in the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present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(e.g.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He says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), the verb tenses and time words when reported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 not change:</a:t>
            </a:r>
          </a:p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</a:p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He says he will call us.</a:t>
            </a:r>
          </a:p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She says she has an appointment today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11" name="Google Shape;65;p15">
            <a:extLst>
              <a:ext uri="{FF2B5EF4-FFF2-40B4-BE49-F238E27FC236}">
                <a16:creationId xmlns:a16="http://schemas.microsoft.com/office/drawing/2014/main" xmlns="" id="{A98A0459-23E3-462C-9EAD-FCE53F3ECCE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857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65480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Reporting questions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7299F6C7-DF10-459E-A68D-28499A8D5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7" y="1241042"/>
            <a:ext cx="1003317" cy="1003317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EA95A698-88F3-4FB3-A7A7-B353F323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58" y="1146293"/>
            <a:ext cx="1098066" cy="1098066"/>
          </a:xfrm>
          <a:prstGeom prst="rect">
            <a:avLst/>
          </a:prstGeom>
        </p:spPr>
      </p:pic>
      <p:sp>
        <p:nvSpPr>
          <p:cNvPr id="22" name="Rounded Rectangular Callout 31">
            <a:extLst>
              <a:ext uri="{FF2B5EF4-FFF2-40B4-BE49-F238E27FC236}">
                <a16:creationId xmlns:a16="http://schemas.microsoft.com/office/drawing/2014/main" xmlns="" id="{3AD401ED-4125-46F1-B9A8-0C95AFC02BA4}"/>
              </a:ext>
            </a:extLst>
          </p:cNvPr>
          <p:cNvSpPr/>
          <p:nvPr/>
        </p:nvSpPr>
        <p:spPr>
          <a:xfrm>
            <a:off x="1507913" y="1126261"/>
            <a:ext cx="2653221" cy="365099"/>
          </a:xfrm>
          <a:prstGeom prst="wedgeRoundRectCallout">
            <a:avLst>
              <a:gd name="adj1" fmla="val -61383"/>
              <a:gd name="adj2" fmla="val 31260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here does Lewis live? </a:t>
            </a:r>
          </a:p>
        </p:txBody>
      </p:sp>
      <p:sp>
        <p:nvSpPr>
          <p:cNvPr id="23" name="Rounded Rectangular Callout 32">
            <a:extLst>
              <a:ext uri="{FF2B5EF4-FFF2-40B4-BE49-F238E27FC236}">
                <a16:creationId xmlns:a16="http://schemas.microsoft.com/office/drawing/2014/main" xmlns="" id="{9225D9DF-15DA-4728-A384-F7C6C00C1D5F}"/>
              </a:ext>
            </a:extLst>
          </p:cNvPr>
          <p:cNvSpPr/>
          <p:nvPr/>
        </p:nvSpPr>
        <p:spPr>
          <a:xfrm>
            <a:off x="5881348" y="858521"/>
            <a:ext cx="2980360" cy="480835"/>
          </a:xfrm>
          <a:prstGeom prst="wedgeRoundRectCallout">
            <a:avLst>
              <a:gd name="adj1" fmla="val 59060"/>
              <a:gd name="adj2" fmla="val 47657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where Lewis lived.</a:t>
            </a:r>
          </a:p>
        </p:txBody>
      </p:sp>
      <p:sp>
        <p:nvSpPr>
          <p:cNvPr id="24" name="Rounded Rectangular Callout 31">
            <a:extLst>
              <a:ext uri="{FF2B5EF4-FFF2-40B4-BE49-F238E27FC236}">
                <a16:creationId xmlns:a16="http://schemas.microsoft.com/office/drawing/2014/main" xmlns="" id="{BCDE6331-52A9-4EA5-9381-FA686CDC5A13}"/>
              </a:ext>
            </a:extLst>
          </p:cNvPr>
          <p:cNvSpPr/>
          <p:nvPr/>
        </p:nvSpPr>
        <p:spPr>
          <a:xfrm>
            <a:off x="1605674" y="1610706"/>
            <a:ext cx="3356687" cy="365099"/>
          </a:xfrm>
          <a:prstGeom prst="wedgeRoundRectCallout">
            <a:avLst>
              <a:gd name="adj1" fmla="val -60253"/>
              <a:gd name="adj2" fmla="val -32369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you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speak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another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language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8" name="Rounded Rectangular Callout 31">
            <a:extLst>
              <a:ext uri="{FF2B5EF4-FFF2-40B4-BE49-F238E27FC236}">
                <a16:creationId xmlns:a16="http://schemas.microsoft.com/office/drawing/2014/main" xmlns="" id="{E8784CC5-69E7-42C9-A447-75E583BE45C1}"/>
              </a:ext>
            </a:extLst>
          </p:cNvPr>
          <p:cNvSpPr/>
          <p:nvPr/>
        </p:nvSpPr>
        <p:spPr>
          <a:xfrm>
            <a:off x="1519995" y="2085195"/>
            <a:ext cx="2121481" cy="365099"/>
          </a:xfrm>
          <a:prstGeom prst="wedgeRoundRectCallout">
            <a:avLst>
              <a:gd name="adj1" fmla="val -59688"/>
              <a:gd name="adj2" fmla="val -24883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What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will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you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do?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9" name="Rounded Rectangular Callout 31">
            <a:extLst>
              <a:ext uri="{FF2B5EF4-FFF2-40B4-BE49-F238E27FC236}">
                <a16:creationId xmlns:a16="http://schemas.microsoft.com/office/drawing/2014/main" xmlns="" id="{396A655B-F33D-4F3A-8888-148F538B91BE}"/>
              </a:ext>
            </a:extLst>
          </p:cNvPr>
          <p:cNvSpPr/>
          <p:nvPr/>
        </p:nvSpPr>
        <p:spPr>
          <a:xfrm>
            <a:off x="929457" y="2532681"/>
            <a:ext cx="3810132" cy="460140"/>
          </a:xfrm>
          <a:prstGeom prst="wedgeRoundRectCallout">
            <a:avLst>
              <a:gd name="adj1" fmla="val -59803"/>
              <a:gd name="adj2" fmla="val -49212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Marta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going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to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come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tomorrow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xmlns="" id="{798F942E-7E65-428C-938F-F3F2D2D272D1}"/>
              </a:ext>
            </a:extLst>
          </p:cNvPr>
          <p:cNvCxnSpPr/>
          <p:nvPr/>
        </p:nvCxnSpPr>
        <p:spPr>
          <a:xfrm>
            <a:off x="5367263" y="1014680"/>
            <a:ext cx="27295" cy="136129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xmlns="" id="{B0537A55-9762-4C05-9DEF-72BA2FD44F67}"/>
              </a:ext>
            </a:extLst>
          </p:cNvPr>
          <p:cNvSpPr txBox="1"/>
          <p:nvPr/>
        </p:nvSpPr>
        <p:spPr>
          <a:xfrm>
            <a:off x="4820313" y="255553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"/>
              </a:rPr>
              <a:t>A week later</a:t>
            </a:r>
          </a:p>
        </p:txBody>
      </p:sp>
      <p:sp>
        <p:nvSpPr>
          <p:cNvPr id="32" name="Rounded Rectangular Callout 32">
            <a:extLst>
              <a:ext uri="{FF2B5EF4-FFF2-40B4-BE49-F238E27FC236}">
                <a16:creationId xmlns:a16="http://schemas.microsoft.com/office/drawing/2014/main" xmlns="" id="{B65D4E70-0CD8-42E5-8848-FD7C62CAC5A5}"/>
              </a:ext>
            </a:extLst>
          </p:cNvPr>
          <p:cNvSpPr/>
          <p:nvPr/>
        </p:nvSpPr>
        <p:spPr>
          <a:xfrm>
            <a:off x="6332768" y="1438567"/>
            <a:ext cx="2980360" cy="555585"/>
          </a:xfrm>
          <a:prstGeom prst="wedgeRoundRectCallout">
            <a:avLst>
              <a:gd name="adj1" fmla="val 60271"/>
              <a:gd name="adj2" fmla="val 2234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if I spoke another language.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xmlns="" id="{B9788EFD-73FB-41C5-B438-00B7F70E04EE}"/>
              </a:ext>
            </a:extLst>
          </p:cNvPr>
          <p:cNvSpPr/>
          <p:nvPr/>
        </p:nvSpPr>
        <p:spPr>
          <a:xfrm>
            <a:off x="6316393" y="2050364"/>
            <a:ext cx="2980360" cy="450289"/>
          </a:xfrm>
          <a:prstGeom prst="wedgeRoundRectCallout">
            <a:avLst>
              <a:gd name="adj1" fmla="val 59867"/>
              <a:gd name="adj2" fmla="val -59222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what I would do.</a:t>
            </a:r>
          </a:p>
        </p:txBody>
      </p:sp>
      <p:sp>
        <p:nvSpPr>
          <p:cNvPr id="34" name="Rounded Rectangular Callout 32">
            <a:extLst>
              <a:ext uri="{FF2B5EF4-FFF2-40B4-BE49-F238E27FC236}">
                <a16:creationId xmlns:a16="http://schemas.microsoft.com/office/drawing/2014/main" xmlns="" id="{C9B44136-36EB-43E0-80AD-20EED7B5BEC4}"/>
              </a:ext>
            </a:extLst>
          </p:cNvPr>
          <p:cNvSpPr/>
          <p:nvPr/>
        </p:nvSpPr>
        <p:spPr>
          <a:xfrm>
            <a:off x="6440375" y="2568202"/>
            <a:ext cx="3810132" cy="507357"/>
          </a:xfrm>
          <a:prstGeom prst="wedgeRoundRectCallout">
            <a:avLst>
              <a:gd name="adj1" fmla="val 54092"/>
              <a:gd name="adj2" fmla="val -53877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if Marta was going the following day.</a:t>
            </a:r>
          </a:p>
        </p:txBody>
      </p:sp>
      <p:pic>
        <p:nvPicPr>
          <p:cNvPr id="35" name="Picture 14">
            <a:extLst>
              <a:ext uri="{FF2B5EF4-FFF2-40B4-BE49-F238E27FC236}">
                <a16:creationId xmlns:a16="http://schemas.microsoft.com/office/drawing/2014/main" xmlns="" id="{F5877720-5AD6-4130-BD9A-4ADE9C203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2" y="4015955"/>
            <a:ext cx="1357513" cy="1357513"/>
          </a:xfrm>
          <a:prstGeom prst="rect">
            <a:avLst/>
          </a:prstGeom>
        </p:spPr>
      </p:pic>
      <p:sp>
        <p:nvSpPr>
          <p:cNvPr id="36" name="Rounded Rectangular Callout 27">
            <a:extLst>
              <a:ext uri="{FF2B5EF4-FFF2-40B4-BE49-F238E27FC236}">
                <a16:creationId xmlns:a16="http://schemas.microsoft.com/office/drawing/2014/main" xmlns="" id="{88825709-3F58-41CC-BB83-2792C7504E0B}"/>
              </a:ext>
            </a:extLst>
          </p:cNvPr>
          <p:cNvSpPr/>
          <p:nvPr/>
        </p:nvSpPr>
        <p:spPr>
          <a:xfrm>
            <a:off x="1660084" y="3068977"/>
            <a:ext cx="2556308" cy="3274926"/>
          </a:xfrm>
          <a:prstGeom prst="wedgeRoundRectCallout">
            <a:avLst>
              <a:gd name="adj1" fmla="val -56274"/>
              <a:gd name="adj2" fmla="val 15353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direct questions (in green) and the reported questions (in purple) and complete the gaps in word order of reported questions in the table with these words.</a:t>
            </a:r>
          </a:p>
          <a:p>
            <a:pPr lvl="0" algn="ctr">
              <a:buSzPct val="25000"/>
            </a:pPr>
            <a:endParaRPr lang="en-US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n-US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n-US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aphicFrame>
        <p:nvGraphicFramePr>
          <p:cNvPr id="37" name="Table 50">
            <a:extLst>
              <a:ext uri="{FF2B5EF4-FFF2-40B4-BE49-F238E27FC236}">
                <a16:creationId xmlns:a16="http://schemas.microsoft.com/office/drawing/2014/main" xmlns="" id="{5A424C92-622E-4C36-8E80-4B0F3FFCE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47213"/>
              </p:ext>
            </p:extLst>
          </p:nvPr>
        </p:nvGraphicFramePr>
        <p:xfrm>
          <a:off x="4294499" y="3114391"/>
          <a:ext cx="7510574" cy="31089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755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5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open question with a question word (</a:t>
                      </a:r>
                      <a:r>
                        <a:rPr lang="en-GB" sz="1600" i="1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wh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- questions)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closed 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yes</a:t>
                      </a:r>
                      <a:r>
                        <a:rPr lang="en-US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/no </a:t>
                      </a:r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questions with no question word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3D9F309-764E-4623-A028-FE3AC6A6E32E}"/>
              </a:ext>
            </a:extLst>
          </p:cNvPr>
          <p:cNvSpPr/>
          <p:nvPr/>
        </p:nvSpPr>
        <p:spPr>
          <a:xfrm>
            <a:off x="4820313" y="3757112"/>
            <a:ext cx="2630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asked + (object pronoun)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7E498111-8593-4098-AAB0-30A6F28883A1}"/>
              </a:ext>
            </a:extLst>
          </p:cNvPr>
          <p:cNvSpPr/>
          <p:nvPr/>
        </p:nvSpPr>
        <p:spPr>
          <a:xfrm>
            <a:off x="8474604" y="3757112"/>
            <a:ext cx="2630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asked + (object pronoun)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xmlns="" id="{B92252A1-DD00-4697-A6A8-FC43420BC42E}"/>
              </a:ext>
            </a:extLst>
          </p:cNvPr>
          <p:cNvSpPr/>
          <p:nvPr/>
        </p:nvSpPr>
        <p:spPr>
          <a:xfrm>
            <a:off x="5881348" y="4123242"/>
            <a:ext cx="214652" cy="223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D14585C4-AA8A-4306-9EAE-64D90E6F87F2}"/>
              </a:ext>
            </a:extLst>
          </p:cNvPr>
          <p:cNvSpPr/>
          <p:nvPr/>
        </p:nvSpPr>
        <p:spPr>
          <a:xfrm>
            <a:off x="4883953" y="4373141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……………………………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91B32BED-975D-4D32-B131-8667F6605986}"/>
              </a:ext>
            </a:extLst>
          </p:cNvPr>
          <p:cNvSpPr/>
          <p:nvPr/>
        </p:nvSpPr>
        <p:spPr>
          <a:xfrm>
            <a:off x="5540473" y="5034914"/>
            <a:ext cx="903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subject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54" name="Flecha: hacia abajo 53">
            <a:extLst>
              <a:ext uri="{FF2B5EF4-FFF2-40B4-BE49-F238E27FC236}">
                <a16:creationId xmlns:a16="http://schemas.microsoft.com/office/drawing/2014/main" xmlns="" id="{C282DAD8-089B-4BD0-86B1-4AD44D65CF18}"/>
              </a:ext>
            </a:extLst>
          </p:cNvPr>
          <p:cNvSpPr/>
          <p:nvPr/>
        </p:nvSpPr>
        <p:spPr>
          <a:xfrm>
            <a:off x="5881347" y="4756980"/>
            <a:ext cx="214652" cy="223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echa: hacia abajo 54">
            <a:extLst>
              <a:ext uri="{FF2B5EF4-FFF2-40B4-BE49-F238E27FC236}">
                <a16:creationId xmlns:a16="http://schemas.microsoft.com/office/drawing/2014/main" xmlns="" id="{67D4F193-C9A4-473B-B96C-1E2FEBD5AECB}"/>
              </a:ext>
            </a:extLst>
          </p:cNvPr>
          <p:cNvSpPr/>
          <p:nvPr/>
        </p:nvSpPr>
        <p:spPr>
          <a:xfrm>
            <a:off x="5877335" y="5419212"/>
            <a:ext cx="214652" cy="223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85787928-B8E0-45A1-BBF0-29CEC089DD8E}"/>
              </a:ext>
            </a:extLst>
          </p:cNvPr>
          <p:cNvSpPr/>
          <p:nvPr/>
        </p:nvSpPr>
        <p:spPr>
          <a:xfrm>
            <a:off x="5200557" y="5728719"/>
            <a:ext cx="1769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conjugated verb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57" name="Flecha: hacia abajo 56">
            <a:extLst>
              <a:ext uri="{FF2B5EF4-FFF2-40B4-BE49-F238E27FC236}">
                <a16:creationId xmlns:a16="http://schemas.microsoft.com/office/drawing/2014/main" xmlns="" id="{139F9874-F5E3-47D5-B176-4BF40823E4F4}"/>
              </a:ext>
            </a:extLst>
          </p:cNvPr>
          <p:cNvSpPr/>
          <p:nvPr/>
        </p:nvSpPr>
        <p:spPr>
          <a:xfrm>
            <a:off x="9471999" y="4127145"/>
            <a:ext cx="214652" cy="223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F5D318DA-F00E-40C4-BD56-A8204F5D39EF}"/>
              </a:ext>
            </a:extLst>
          </p:cNvPr>
          <p:cNvSpPr/>
          <p:nvPr/>
        </p:nvSpPr>
        <p:spPr>
          <a:xfrm>
            <a:off x="8474604" y="4377044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……………………………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010A2E35-6E25-4F7D-B4F3-D4A872760259}"/>
              </a:ext>
            </a:extLst>
          </p:cNvPr>
          <p:cNvSpPr/>
          <p:nvPr/>
        </p:nvSpPr>
        <p:spPr>
          <a:xfrm>
            <a:off x="9128012" y="5014744"/>
            <a:ext cx="903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subject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64" name="Flecha: hacia abajo 63">
            <a:extLst>
              <a:ext uri="{FF2B5EF4-FFF2-40B4-BE49-F238E27FC236}">
                <a16:creationId xmlns:a16="http://schemas.microsoft.com/office/drawing/2014/main" xmlns="" id="{FFFAB7F3-76D5-4FEA-83E5-AF2E5630A158}"/>
              </a:ext>
            </a:extLst>
          </p:cNvPr>
          <p:cNvSpPr/>
          <p:nvPr/>
        </p:nvSpPr>
        <p:spPr>
          <a:xfrm>
            <a:off x="9468886" y="4736810"/>
            <a:ext cx="214652" cy="223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061397C1-B89D-492A-9B5E-96380EBB4A6B}"/>
              </a:ext>
            </a:extLst>
          </p:cNvPr>
          <p:cNvSpPr/>
          <p:nvPr/>
        </p:nvSpPr>
        <p:spPr>
          <a:xfrm>
            <a:off x="8788096" y="5708549"/>
            <a:ext cx="1769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conjugated verb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66" name="Flecha: hacia abajo 65">
            <a:extLst>
              <a:ext uri="{FF2B5EF4-FFF2-40B4-BE49-F238E27FC236}">
                <a16:creationId xmlns:a16="http://schemas.microsoft.com/office/drawing/2014/main" xmlns="" id="{6D40D1EA-668D-420C-91CA-4B9ACEE4351E}"/>
              </a:ext>
            </a:extLst>
          </p:cNvPr>
          <p:cNvSpPr/>
          <p:nvPr/>
        </p:nvSpPr>
        <p:spPr>
          <a:xfrm>
            <a:off x="9471999" y="5450526"/>
            <a:ext cx="214652" cy="223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xmlns="" id="{08A2213F-7C6C-41BF-ABDD-4E3E49E27C1D}"/>
              </a:ext>
            </a:extLst>
          </p:cNvPr>
          <p:cNvSpPr/>
          <p:nvPr/>
        </p:nvSpPr>
        <p:spPr>
          <a:xfrm>
            <a:off x="2350869" y="5444964"/>
            <a:ext cx="120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if/whether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1DED0BBE-91B0-43D9-9ADB-01C4C3AF45B3}"/>
              </a:ext>
            </a:extLst>
          </p:cNvPr>
          <p:cNvSpPr/>
          <p:nvPr/>
        </p:nvSpPr>
        <p:spPr>
          <a:xfrm>
            <a:off x="2152097" y="5809527"/>
            <a:ext cx="1586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B4686"/>
                </a:solidFill>
                <a:latin typeface="Open Sans" charset="0"/>
              </a:rPr>
              <a:t>question word</a:t>
            </a:r>
            <a:endParaRPr lang="en-US" sz="1600" b="1" dirty="0">
              <a:solidFill>
                <a:srgbClr val="1B4686"/>
              </a:solidFill>
            </a:endParaRPr>
          </a:p>
        </p:txBody>
      </p:sp>
      <p:sp>
        <p:nvSpPr>
          <p:cNvPr id="41" name="Google Shape;65;p15">
            <a:extLst>
              <a:ext uri="{FF2B5EF4-FFF2-40B4-BE49-F238E27FC236}">
                <a16:creationId xmlns:a16="http://schemas.microsoft.com/office/drawing/2014/main" xmlns="" id="{E633BE3A-265F-43A5-967E-4F5143758E5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56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08 L 0.54362 -0.1673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5508 -0.2203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29" grpId="0" animBg="1"/>
      <p:bldP spid="31" grpId="0"/>
      <p:bldP spid="32" grpId="0" animBg="1"/>
      <p:bldP spid="33" grpId="0" animBg="1"/>
      <p:bldP spid="34" grpId="0" animBg="1"/>
      <p:bldP spid="36" grpId="0" animBg="1"/>
      <p:bldP spid="3" grpId="0"/>
      <p:bldP spid="38" grpId="0"/>
      <p:bldP spid="4" grpId="0" animBg="1"/>
      <p:bldP spid="39" grpId="0"/>
      <p:bldP spid="49" grpId="0"/>
      <p:bldP spid="54" grpId="0" animBg="1"/>
      <p:bldP spid="55" grpId="0" animBg="1"/>
      <p:bldP spid="56" grpId="0"/>
      <p:bldP spid="57" grpId="0" animBg="1"/>
      <p:bldP spid="58" grpId="0"/>
      <p:bldP spid="63" grpId="0"/>
      <p:bldP spid="64" grpId="0" animBg="1"/>
      <p:bldP spid="65" grpId="0"/>
      <p:bldP spid="66" grpId="0" animBg="1"/>
      <p:bldP spid="67" grpId="0"/>
      <p:bldP spid="67" grpId="1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275336" y="181030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Reporting questions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Rounded Rectangular Callout 31">
            <a:extLst>
              <a:ext uri="{FF2B5EF4-FFF2-40B4-BE49-F238E27FC236}">
                <a16:creationId xmlns:a16="http://schemas.microsoft.com/office/drawing/2014/main" xmlns="" id="{3AD401ED-4125-46F1-B9A8-0C95AFC02BA4}"/>
              </a:ext>
            </a:extLst>
          </p:cNvPr>
          <p:cNvSpPr/>
          <p:nvPr/>
        </p:nvSpPr>
        <p:spPr>
          <a:xfrm>
            <a:off x="343091" y="901223"/>
            <a:ext cx="2226879" cy="487739"/>
          </a:xfrm>
          <a:prstGeom prst="wedgeRoundRectCallout">
            <a:avLst>
              <a:gd name="adj1" fmla="val -61383"/>
              <a:gd name="adj2" fmla="val 31260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here does Lewis live? </a:t>
            </a:r>
          </a:p>
        </p:txBody>
      </p:sp>
      <p:sp>
        <p:nvSpPr>
          <p:cNvPr id="24" name="Rounded Rectangular Callout 31">
            <a:extLst>
              <a:ext uri="{FF2B5EF4-FFF2-40B4-BE49-F238E27FC236}">
                <a16:creationId xmlns:a16="http://schemas.microsoft.com/office/drawing/2014/main" xmlns="" id="{BCDE6331-52A9-4EA5-9381-FA686CDC5A13}"/>
              </a:ext>
            </a:extLst>
          </p:cNvPr>
          <p:cNvSpPr/>
          <p:nvPr/>
        </p:nvSpPr>
        <p:spPr>
          <a:xfrm>
            <a:off x="2808709" y="967510"/>
            <a:ext cx="3333522" cy="365099"/>
          </a:xfrm>
          <a:prstGeom prst="wedgeRoundRectCallout">
            <a:avLst>
              <a:gd name="adj1" fmla="val -56283"/>
              <a:gd name="adj2" fmla="val -22483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you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speak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another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language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8" name="Rounded Rectangular Callout 31">
            <a:extLst>
              <a:ext uri="{FF2B5EF4-FFF2-40B4-BE49-F238E27FC236}">
                <a16:creationId xmlns:a16="http://schemas.microsoft.com/office/drawing/2014/main" xmlns="" id="{E8784CC5-69E7-42C9-A447-75E583BE45C1}"/>
              </a:ext>
            </a:extLst>
          </p:cNvPr>
          <p:cNvSpPr/>
          <p:nvPr/>
        </p:nvSpPr>
        <p:spPr>
          <a:xfrm>
            <a:off x="6257256" y="965445"/>
            <a:ext cx="2073762" cy="365099"/>
          </a:xfrm>
          <a:prstGeom prst="wedgeRoundRectCallout">
            <a:avLst>
              <a:gd name="adj1" fmla="val 56348"/>
              <a:gd name="adj2" fmla="val -47951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What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will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you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do?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9" name="Rounded Rectangular Callout 31">
            <a:extLst>
              <a:ext uri="{FF2B5EF4-FFF2-40B4-BE49-F238E27FC236}">
                <a16:creationId xmlns:a16="http://schemas.microsoft.com/office/drawing/2014/main" xmlns="" id="{396A655B-F33D-4F3A-8888-148F538B91BE}"/>
              </a:ext>
            </a:extLst>
          </p:cNvPr>
          <p:cNvSpPr/>
          <p:nvPr/>
        </p:nvSpPr>
        <p:spPr>
          <a:xfrm>
            <a:off x="8607631" y="901223"/>
            <a:ext cx="3380062" cy="536283"/>
          </a:xfrm>
          <a:prstGeom prst="wedgeRoundRectCallout">
            <a:avLst>
              <a:gd name="adj1" fmla="val 52680"/>
              <a:gd name="adj2" fmla="val -39326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Marta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going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to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come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tomorrow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35" name="Picture 14">
            <a:extLst>
              <a:ext uri="{FF2B5EF4-FFF2-40B4-BE49-F238E27FC236}">
                <a16:creationId xmlns:a16="http://schemas.microsoft.com/office/drawing/2014/main" xmlns="" id="{F5877720-5AD6-4130-BD9A-4ADE9C203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1" y="4270942"/>
            <a:ext cx="1060505" cy="1060505"/>
          </a:xfrm>
          <a:prstGeom prst="rect">
            <a:avLst/>
          </a:prstGeom>
        </p:spPr>
      </p:pic>
      <p:graphicFrame>
        <p:nvGraphicFramePr>
          <p:cNvPr id="37" name="Table 50">
            <a:extLst>
              <a:ext uri="{FF2B5EF4-FFF2-40B4-BE49-F238E27FC236}">
                <a16:creationId xmlns:a16="http://schemas.microsoft.com/office/drawing/2014/main" xmlns="" id="{5A424C92-622E-4C36-8E80-4B0F3FFCE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57044"/>
              </p:ext>
            </p:extLst>
          </p:nvPr>
        </p:nvGraphicFramePr>
        <p:xfrm>
          <a:off x="343091" y="1526553"/>
          <a:ext cx="11471920" cy="254837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5735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5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89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open question with a question word (</a:t>
                      </a:r>
                      <a:r>
                        <a:rPr lang="en-GB" sz="1600" i="1" dirty="0" err="1">
                          <a:latin typeface="Open Sans" charset="0"/>
                          <a:ea typeface="Open Sans" charset="0"/>
                          <a:cs typeface="Open Sans" charset="0"/>
                        </a:rPr>
                        <a:t>wh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- questions)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closed </a:t>
                      </a:r>
                      <a:r>
                        <a:rPr lang="en-GB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yes</a:t>
                      </a:r>
                      <a:r>
                        <a:rPr lang="en-US" sz="16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/no </a:t>
                      </a:r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questions with no question word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3092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asked + (object)      question word      subject      verb</a:t>
                      </a:r>
                    </a:p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 asked (me)            where                     Lewis         lived.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asked + (object)      if/whether      subject      verb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1B4686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 asked (me)            if                      I                  spoke…          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Rounded Rectangular Callout 32">
            <a:extLst>
              <a:ext uri="{FF2B5EF4-FFF2-40B4-BE49-F238E27FC236}">
                <a16:creationId xmlns:a16="http://schemas.microsoft.com/office/drawing/2014/main" xmlns="" id="{9225D9DF-15DA-4728-A384-F7C6C00C1D5F}"/>
              </a:ext>
            </a:extLst>
          </p:cNvPr>
          <p:cNvSpPr/>
          <p:nvPr/>
        </p:nvSpPr>
        <p:spPr>
          <a:xfrm>
            <a:off x="458776" y="1977847"/>
            <a:ext cx="2280856" cy="611063"/>
          </a:xfrm>
          <a:prstGeom prst="wedgeRoundRectCallout">
            <a:avLst>
              <a:gd name="adj1" fmla="val 59587"/>
              <a:gd name="adj2" fmla="val -3536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where he lived.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xmlns="" id="{B9788EFD-73FB-41C5-B438-00B7F70E04EE}"/>
              </a:ext>
            </a:extLst>
          </p:cNvPr>
          <p:cNvSpPr/>
          <p:nvPr/>
        </p:nvSpPr>
        <p:spPr>
          <a:xfrm>
            <a:off x="3253361" y="1964596"/>
            <a:ext cx="2280856" cy="617689"/>
          </a:xfrm>
          <a:prstGeom prst="wedgeRoundRectCallout">
            <a:avLst>
              <a:gd name="adj1" fmla="val 59867"/>
              <a:gd name="adj2" fmla="val -23753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what I would do.</a:t>
            </a:r>
          </a:p>
        </p:txBody>
      </p:sp>
      <p:sp>
        <p:nvSpPr>
          <p:cNvPr id="32" name="Rounded Rectangular Callout 32">
            <a:extLst>
              <a:ext uri="{FF2B5EF4-FFF2-40B4-BE49-F238E27FC236}">
                <a16:creationId xmlns:a16="http://schemas.microsoft.com/office/drawing/2014/main" xmlns="" id="{B65D4E70-0CD8-42E5-8848-FD7C62CAC5A5}"/>
              </a:ext>
            </a:extLst>
          </p:cNvPr>
          <p:cNvSpPr/>
          <p:nvPr/>
        </p:nvSpPr>
        <p:spPr>
          <a:xfrm>
            <a:off x="6163631" y="1972125"/>
            <a:ext cx="2280856" cy="835563"/>
          </a:xfrm>
          <a:prstGeom prst="wedgeRoundRectCallout">
            <a:avLst>
              <a:gd name="adj1" fmla="val 60271"/>
              <a:gd name="adj2" fmla="val 2234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if I spoke another language.</a:t>
            </a:r>
          </a:p>
        </p:txBody>
      </p:sp>
      <p:sp>
        <p:nvSpPr>
          <p:cNvPr id="34" name="Rounded Rectangular Callout 32">
            <a:extLst>
              <a:ext uri="{FF2B5EF4-FFF2-40B4-BE49-F238E27FC236}">
                <a16:creationId xmlns:a16="http://schemas.microsoft.com/office/drawing/2014/main" xmlns="" id="{C9B44136-36EB-43E0-80AD-20EED7B5BEC4}"/>
              </a:ext>
            </a:extLst>
          </p:cNvPr>
          <p:cNvSpPr/>
          <p:nvPr/>
        </p:nvSpPr>
        <p:spPr>
          <a:xfrm>
            <a:off x="8803396" y="1997240"/>
            <a:ext cx="2652705" cy="743308"/>
          </a:xfrm>
          <a:prstGeom prst="wedgeRoundRectCallout">
            <a:avLst>
              <a:gd name="adj1" fmla="val 54092"/>
              <a:gd name="adj2" fmla="val -53877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 asked me if Marta was going the following day.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C03B6374-83F3-45AE-9BFA-D4A4B85A6FD7}"/>
              </a:ext>
            </a:extLst>
          </p:cNvPr>
          <p:cNvSpPr/>
          <p:nvPr/>
        </p:nvSpPr>
        <p:spPr>
          <a:xfrm>
            <a:off x="2059484" y="2930085"/>
            <a:ext cx="216569" cy="16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xmlns="" id="{69D92BAD-0CBD-4E90-9312-9E705CB80BD6}"/>
              </a:ext>
            </a:extLst>
          </p:cNvPr>
          <p:cNvSpPr/>
          <p:nvPr/>
        </p:nvSpPr>
        <p:spPr>
          <a:xfrm>
            <a:off x="3882130" y="2930086"/>
            <a:ext cx="216569" cy="16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xmlns="" id="{DB39320D-1F18-4C85-985C-07C78DD6F2A5}"/>
              </a:ext>
            </a:extLst>
          </p:cNvPr>
          <p:cNvSpPr/>
          <p:nvPr/>
        </p:nvSpPr>
        <p:spPr>
          <a:xfrm>
            <a:off x="4933811" y="2930087"/>
            <a:ext cx="216569" cy="16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xmlns="" id="{6573218C-158B-470E-8717-C2C6EBCD6AF7}"/>
              </a:ext>
            </a:extLst>
          </p:cNvPr>
          <p:cNvSpPr/>
          <p:nvPr/>
        </p:nvSpPr>
        <p:spPr>
          <a:xfrm>
            <a:off x="7787467" y="2936178"/>
            <a:ext cx="216569" cy="16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xmlns="" id="{8DE760A0-8CC3-4250-AEC5-50564629887A}"/>
              </a:ext>
            </a:extLst>
          </p:cNvPr>
          <p:cNvSpPr/>
          <p:nvPr/>
        </p:nvSpPr>
        <p:spPr>
          <a:xfrm>
            <a:off x="9242060" y="2938577"/>
            <a:ext cx="216569" cy="16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xmlns="" id="{3DFF8DA3-BF85-4E72-8DD4-46754A997418}"/>
              </a:ext>
            </a:extLst>
          </p:cNvPr>
          <p:cNvSpPr/>
          <p:nvPr/>
        </p:nvSpPr>
        <p:spPr>
          <a:xfrm>
            <a:off x="10281743" y="2930085"/>
            <a:ext cx="216569" cy="16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ular Callout 79">
            <a:extLst>
              <a:ext uri="{FF2B5EF4-FFF2-40B4-BE49-F238E27FC236}">
                <a16:creationId xmlns:a16="http://schemas.microsoft.com/office/drawing/2014/main" xmlns="" id="{48A5430F-FC36-4D07-8BA0-D57C6CDEAA05}"/>
              </a:ext>
            </a:extLst>
          </p:cNvPr>
          <p:cNvSpPr/>
          <p:nvPr/>
        </p:nvSpPr>
        <p:spPr>
          <a:xfrm>
            <a:off x="4308012" y="4191264"/>
            <a:ext cx="3668438" cy="1060506"/>
          </a:xfrm>
          <a:prstGeom prst="wedgeRoundRectCallout">
            <a:avLst>
              <a:gd name="adj1" fmla="val -57437"/>
              <a:gd name="adj2" fmla="val -5759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Notice how the word order here is like a positive sentence. There is no auxiliary verb (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do/does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).</a:t>
            </a:r>
            <a:endParaRPr lang="en-US" sz="160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6" name="Rounded Rectangular Callout 79">
            <a:extLst>
              <a:ext uri="{FF2B5EF4-FFF2-40B4-BE49-F238E27FC236}">
                <a16:creationId xmlns:a16="http://schemas.microsoft.com/office/drawing/2014/main" xmlns="" id="{75552864-023A-4292-9B42-6A0B7A61A28B}"/>
              </a:ext>
            </a:extLst>
          </p:cNvPr>
          <p:cNvSpPr/>
          <p:nvPr/>
        </p:nvSpPr>
        <p:spPr>
          <a:xfrm>
            <a:off x="1722415" y="4163972"/>
            <a:ext cx="2205704" cy="1209155"/>
          </a:xfrm>
          <a:prstGeom prst="wedgeRoundRectCallout">
            <a:avLst>
              <a:gd name="adj1" fmla="val -61373"/>
              <a:gd name="adj2" fmla="val 20335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 tenses and time words change in the same way as the statements.</a:t>
            </a:r>
            <a:endParaRPr lang="en-US" sz="160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7" name="Arc 77">
            <a:extLst>
              <a:ext uri="{FF2B5EF4-FFF2-40B4-BE49-F238E27FC236}">
                <a16:creationId xmlns:a16="http://schemas.microsoft.com/office/drawing/2014/main" xmlns="" id="{CDBDE597-9488-4459-B107-6A7237137623}"/>
              </a:ext>
            </a:extLst>
          </p:cNvPr>
          <p:cNvSpPr/>
          <p:nvPr/>
        </p:nvSpPr>
        <p:spPr>
          <a:xfrm rot="20391999" flipV="1">
            <a:off x="2439463" y="3259399"/>
            <a:ext cx="2863722" cy="1081997"/>
          </a:xfrm>
          <a:prstGeom prst="arc">
            <a:avLst>
              <a:gd name="adj1" fmla="val 15210139"/>
              <a:gd name="adj2" fmla="val 208475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8" name="Arc 77">
            <a:extLst>
              <a:ext uri="{FF2B5EF4-FFF2-40B4-BE49-F238E27FC236}">
                <a16:creationId xmlns:a16="http://schemas.microsoft.com/office/drawing/2014/main" xmlns="" id="{27054F33-0DA8-4B76-8748-BD8342B6F45C}"/>
              </a:ext>
            </a:extLst>
          </p:cNvPr>
          <p:cNvSpPr/>
          <p:nvPr/>
        </p:nvSpPr>
        <p:spPr>
          <a:xfrm rot="20391999" flipV="1">
            <a:off x="6379426" y="3385252"/>
            <a:ext cx="3404938" cy="993148"/>
          </a:xfrm>
          <a:prstGeom prst="arc">
            <a:avLst>
              <a:gd name="adj1" fmla="val 14115605"/>
              <a:gd name="adj2" fmla="val 208475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Arc 77">
            <a:extLst>
              <a:ext uri="{FF2B5EF4-FFF2-40B4-BE49-F238E27FC236}">
                <a16:creationId xmlns:a16="http://schemas.microsoft.com/office/drawing/2014/main" xmlns="" id="{7E2B971E-85DD-4D5C-9C08-CB088B5920E2}"/>
              </a:ext>
            </a:extLst>
          </p:cNvPr>
          <p:cNvSpPr/>
          <p:nvPr/>
        </p:nvSpPr>
        <p:spPr>
          <a:xfrm rot="13004637" flipV="1">
            <a:off x="3557859" y="4224943"/>
            <a:ext cx="3404938" cy="993148"/>
          </a:xfrm>
          <a:prstGeom prst="arc">
            <a:avLst>
              <a:gd name="adj1" fmla="val 17111411"/>
              <a:gd name="adj2" fmla="val 208475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1" name="Pentagon 81">
            <a:extLst>
              <a:ext uri="{FF2B5EF4-FFF2-40B4-BE49-F238E27FC236}">
                <a16:creationId xmlns:a16="http://schemas.microsoft.com/office/drawing/2014/main" xmlns="" id="{15024CAA-3986-4CE6-9F34-D4544879A085}"/>
              </a:ext>
            </a:extLst>
          </p:cNvPr>
          <p:cNvSpPr/>
          <p:nvPr/>
        </p:nvSpPr>
        <p:spPr>
          <a:xfrm>
            <a:off x="9373696" y="5373127"/>
            <a:ext cx="2306505" cy="102553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xmlns="" id="{6BB91ED2-8E89-4C8A-B8DD-B15474167D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098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8281</TotalTime>
  <Words>1190</Words>
  <Application>Microsoft Office PowerPoint</Application>
  <PresentationFormat>Niestandardowy</PresentationFormat>
  <Paragraphs>209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Simple Light</vt:lpstr>
      <vt:lpstr>Pearson</vt:lpstr>
      <vt:lpstr>Grammar B1 reported speech</vt:lpstr>
      <vt:lpstr>We often have to report what people have said. When we do this, we need to consider various things.</vt:lpstr>
      <vt:lpstr>Tense changes in reported speech</vt:lpstr>
      <vt:lpstr>Tense changes in reported speech</vt:lpstr>
      <vt:lpstr>Let’s consider… pronoun change</vt:lpstr>
      <vt:lpstr>Time changes in reported speech</vt:lpstr>
      <vt:lpstr>Time changes in reported speech</vt:lpstr>
      <vt:lpstr>Reporting questions</vt:lpstr>
      <vt:lpstr>Reporting questions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Admin</cp:lastModifiedBy>
  <cp:revision>122</cp:revision>
  <dcterms:modified xsi:type="dcterms:W3CDTF">2021-03-16T17:49:10Z</dcterms:modified>
</cp:coreProperties>
</file>