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87" r:id="rId14"/>
    <p:sldId id="288" r:id="rId15"/>
    <p:sldId id="289" r:id="rId16"/>
    <p:sldId id="29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1" r:id="rId30"/>
    <p:sldId id="279" r:id="rId31"/>
    <p:sldId id="281" r:id="rId32"/>
    <p:sldId id="282" r:id="rId33"/>
    <p:sldId id="283" r:id="rId34"/>
    <p:sldId id="280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18EB-850C-4C95-8550-5C29845C356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5C31A-2C07-4A30-9F2F-3AD7277F56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C31A-2C07-4A30-9F2F-3AD7277F56E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C31A-2C07-4A30-9F2F-3AD7277F56E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UNESCO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lang="pl-PL" b="0" i="0" smtClean="0"/>
            </a:lvl1pPr>
          </a:lstStyle>
          <a:p>
            <a:r>
              <a:rPr kumimoji="0" lang="pl-PL" dirty="0"/>
              <a:t>Kliknij, aby </a:t>
            </a:r>
            <a:r>
              <a:rPr kumimoji="0" lang="pl-PL" dirty="0" err="1"/>
              <a:t>ed</a:t>
            </a:r>
            <a:r>
              <a:rPr lang="pl-PL" b="0" i="0" dirty="0" err="1">
                <a:solidFill>
                  <a:srgbClr val="222222"/>
                </a:solidFill>
                <a:latin typeface="Arial"/>
              </a:rPr>
              <a:t>Jako</a:t>
            </a:r>
            <a:r>
              <a:rPr lang="pl-PL" b="0" i="0" dirty="0">
                <a:solidFill>
                  <a:srgbClr val="222222"/>
                </a:solidFill>
                <a:latin typeface="Arial"/>
              </a:rPr>
              <a:t> pierwszy z ideą obchodzonego na całym świecie </a:t>
            </a:r>
            <a:r>
              <a:rPr lang="pl-PL" b="0" i="1" dirty="0">
                <a:solidFill>
                  <a:srgbClr val="222222"/>
                </a:solidFill>
                <a:latin typeface="Arial"/>
              </a:rPr>
              <a:t>Dnia Ziemi</a:t>
            </a:r>
            <a:r>
              <a:rPr lang="pl-PL" b="0" i="0" dirty="0">
                <a:solidFill>
                  <a:srgbClr val="222222"/>
                </a:solidFill>
                <a:latin typeface="Arial"/>
              </a:rPr>
              <a:t> wystąpił John </a:t>
            </a:r>
            <a:r>
              <a:rPr lang="pl-PL" b="0" i="0" dirty="0" err="1">
                <a:solidFill>
                  <a:srgbClr val="222222"/>
                </a:solidFill>
                <a:latin typeface="Arial"/>
              </a:rPr>
              <a:t>McConnell</a:t>
            </a:r>
            <a:r>
              <a:rPr lang="pl-PL" b="0" i="0" dirty="0">
                <a:solidFill>
                  <a:srgbClr val="222222"/>
                </a:solidFill>
                <a:latin typeface="Arial"/>
              </a:rPr>
              <a:t> (ur. 1915), na konferencji </a:t>
            </a:r>
            <a:r>
              <a:rPr lang="pl-PL" b="0" i="0" u="none" strike="noStrike" dirty="0">
                <a:solidFill>
                  <a:srgbClr val="0B0080"/>
                </a:solidFill>
                <a:latin typeface="Arial"/>
                <a:hlinkClick r:id="rId2" tooltip="UNESCO"/>
              </a:rPr>
              <a:t>UNESCO</a:t>
            </a:r>
            <a:r>
              <a:rPr lang="pl-PL" b="0" i="0" dirty="0">
                <a:solidFill>
                  <a:srgbClr val="222222"/>
                </a:solidFill>
                <a:latin typeface="Arial"/>
              </a:rPr>
              <a:t>, dotyczącej środowiska naturalnego w 1969 </a:t>
            </a:r>
            <a:r>
              <a:rPr lang="pl-PL" b="0" i="0" dirty="0" err="1">
                <a:solidFill>
                  <a:srgbClr val="222222"/>
                </a:solidFill>
                <a:latin typeface="Arial"/>
              </a:rPr>
              <a:t>r.</a:t>
            </a:r>
            <a:r>
              <a:rPr kumimoji="0" lang="pl-PL" dirty="0" err="1"/>
              <a:t>ytować</a:t>
            </a:r>
            <a:r>
              <a:rPr kumimoji="0" lang="pl-PL" dirty="0"/>
              <a:t> styl</a:t>
            </a:r>
            <a:endParaRPr kumimoji="0"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B1C6D7-DB2D-4098-85F9-1C09F12B53FE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2E4503-9B45-4978-B0AA-75EDC6AE9E5F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ŚWIATOWY DZIEŃ ZIEMI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22 KWIECIEŃ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683568" y="620688"/>
            <a:ext cx="7704528" cy="129614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889f45fd178ae46b32b4c5464e6430023884ada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429000"/>
            <a:ext cx="360040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20856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</a:rPr>
              <a:t>Przyczyny degradacji gleb: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- nadmierne nawożenie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- osuszanie terenów podmokłych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- stosowanie  monokultur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- wypalanie traw</a:t>
            </a:r>
          </a:p>
        </p:txBody>
      </p:sp>
      <p:pic>
        <p:nvPicPr>
          <p:cNvPr id="3" name="Obraz 2" descr="gf-v1is-wg3N-Hdyb_kary-i-grzywny-za-wypalanie-traw-policja-przypomina-ze-to-zabronione-664x442-no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05064"/>
            <a:ext cx="5682580" cy="2088232"/>
          </a:xfrm>
          <a:prstGeom prst="rect">
            <a:avLst/>
          </a:prstGeom>
        </p:spPr>
      </p:pic>
      <p:pic>
        <p:nvPicPr>
          <p:cNvPr id="4" name="Obraz 3" descr="pobrane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105150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Ochrona przyrody</a:t>
            </a:r>
          </a:p>
        </p:txBody>
      </p:sp>
      <p:pic>
        <p:nvPicPr>
          <p:cNvPr id="3" name="Obraz 2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7" y="2133600"/>
            <a:ext cx="4752528" cy="3743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21056"/>
          </a:xfrm>
        </p:spPr>
        <p:txBody>
          <a:bodyPr>
            <a:noAutofit/>
          </a:bodyPr>
          <a:lstStyle/>
          <a:p>
            <a:br>
              <a:rPr lang="pl-PL" sz="2800" dirty="0"/>
            </a:br>
            <a:br>
              <a:rPr lang="pl-PL" sz="2800" dirty="0"/>
            </a:br>
            <a:br>
              <a:rPr lang="pl-PL" sz="2800" dirty="0"/>
            </a:br>
            <a:br>
              <a:rPr lang="pl-PL" sz="2800" dirty="0"/>
            </a:br>
            <a:br>
              <a:rPr lang="pl-PL" sz="2800" dirty="0"/>
            </a:br>
            <a:br>
              <a:rPr lang="pl-PL" sz="2800" dirty="0"/>
            </a:br>
            <a:r>
              <a:rPr lang="pl-PL" sz="3200" b="1" dirty="0">
                <a:solidFill>
                  <a:schemeClr val="tx1"/>
                </a:solidFill>
              </a:rPr>
              <a:t>Formy  ochrony przyrody:</a:t>
            </a:r>
            <a:br>
              <a:rPr lang="pl-PL" sz="2800" dirty="0"/>
            </a:br>
            <a:br>
              <a:rPr lang="pl-PL" sz="2800" dirty="0"/>
            </a:br>
            <a:r>
              <a:rPr lang="pl-PL" sz="2800" b="1" dirty="0">
                <a:solidFill>
                  <a:schemeClr val="tx1"/>
                </a:solidFill>
              </a:rPr>
              <a:t>1. </a:t>
            </a:r>
            <a:r>
              <a:rPr lang="pl-PL" sz="2800" b="1" i="1" u="sng" dirty="0">
                <a:solidFill>
                  <a:schemeClr val="tx1"/>
                </a:solidFill>
              </a:rPr>
              <a:t>Obszarowa</a:t>
            </a:r>
            <a:r>
              <a:rPr lang="pl-PL" sz="2800" b="1" dirty="0">
                <a:solidFill>
                  <a:schemeClr val="tx1"/>
                </a:solidFill>
              </a:rPr>
              <a:t> – przedmiotem ochrony są tereny szczególnie cenne pod względem przyrodniczym, krajobrazowym lub kulturowym: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- parki narodowe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- rezerwaty przyrody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- parki krajobrazowe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- obszary natura  2000</a:t>
            </a:r>
          </a:p>
        </p:txBody>
      </p:sp>
      <p:pic>
        <p:nvPicPr>
          <p:cNvPr id="3" name="Obraz 2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212976"/>
            <a:ext cx="439248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88808"/>
          </a:xfrm>
        </p:spPr>
        <p:txBody>
          <a:bodyPr>
            <a:normAutofit/>
          </a:bodyPr>
          <a:lstStyle/>
          <a:p>
            <a:pPr algn="ctr"/>
            <a:r>
              <a:rPr lang="pl-PL" sz="2800" b="1" u="sng" dirty="0">
                <a:solidFill>
                  <a:schemeClr val="tx1"/>
                </a:solidFill>
              </a:rPr>
              <a:t>Park narodowy </a:t>
            </a:r>
            <a:r>
              <a:rPr lang="pl-PL" sz="2800" b="1" dirty="0">
                <a:solidFill>
                  <a:schemeClr val="tx1"/>
                </a:solidFill>
              </a:rPr>
              <a:t>to obszar o powierzchni co najmniej  1000 ha, z przyrodą zachowaną w stanie niezmienionym lub mało zmienionym przez człowieka.</a:t>
            </a:r>
          </a:p>
        </p:txBody>
      </p:sp>
      <p:pic>
        <p:nvPicPr>
          <p:cNvPr id="3" name="Obraz 2" descr="Rozmieszczenie+parków+narodowych+w+Pols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92896"/>
            <a:ext cx="6408712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u="sng" dirty="0">
                <a:solidFill>
                  <a:schemeClr val="tx1"/>
                </a:solidFill>
              </a:rPr>
              <a:t>Rezerwaty przyrody </a:t>
            </a:r>
            <a:r>
              <a:rPr lang="pl-PL" sz="2800" b="1" dirty="0">
                <a:solidFill>
                  <a:schemeClr val="tx1"/>
                </a:solidFill>
              </a:rPr>
              <a:t>– mają mniejszą powierzchnie od parków narodowych. Służą ochronie cennych i mało zmienionych ekosystemów  oraz rzadkich gatunków roślin i zwierząt wraz z ich siedliskami np. rezerwat przyrody Budzisk</a:t>
            </a:r>
            <a:br>
              <a:rPr lang="pl-PL" sz="2800" b="1" dirty="0">
                <a:solidFill>
                  <a:schemeClr val="tx1"/>
                </a:solidFill>
              </a:rPr>
            </a:br>
            <a:br>
              <a:rPr lang="pl-PL" sz="2800" b="1" dirty="0">
                <a:solidFill>
                  <a:schemeClr val="tx1"/>
                </a:solidFill>
              </a:rPr>
            </a:b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3" name="Obraz 2" descr="Podlaskie_-_Czarna_Białostocka_-_Budzisk_-_NW_-_strumie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4320480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305800" cy="3312368"/>
          </a:xfrm>
        </p:spPr>
        <p:txBody>
          <a:bodyPr>
            <a:noAutofit/>
          </a:bodyPr>
          <a:lstStyle/>
          <a:p>
            <a:pPr algn="ctr"/>
            <a:r>
              <a:rPr lang="pl-PL" sz="2800" b="1" u="sng" dirty="0">
                <a:solidFill>
                  <a:schemeClr val="tx1"/>
                </a:solidFill>
              </a:rPr>
              <a:t>Parki krajobrazowe </a:t>
            </a:r>
            <a:r>
              <a:rPr lang="pl-PL" sz="2800" b="1" dirty="0">
                <a:solidFill>
                  <a:schemeClr val="tx1"/>
                </a:solidFill>
              </a:rPr>
              <a:t>tworzy się w  miejscach atrakcyjnych przyrodniczo, o dużej wartości kulturowej                          i  historycznej. Na tych terenach działalność jest prowadzona zgodnie  z zasadami  zrównoważonego rozwoju np. park krajobrazowy Doliny Sanu</a:t>
            </a:r>
          </a:p>
        </p:txBody>
      </p:sp>
      <p:pic>
        <p:nvPicPr>
          <p:cNvPr id="3" name="Obraz 2" descr="800px-San_Studen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56992"/>
            <a:ext cx="3816424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611560"/>
            <a:ext cx="8305800" cy="4608512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tx1"/>
                </a:solidFill>
              </a:rPr>
              <a:t>Obszary Natura 2000 </a:t>
            </a:r>
            <a:r>
              <a:rPr lang="pl-PL" sz="2400" b="1" dirty="0">
                <a:solidFill>
                  <a:schemeClr val="tx1"/>
                </a:solidFill>
              </a:rPr>
              <a:t>– Europejska Sieć Ekologiczna  Natura 2000 funkcjonuje  w krajach Unii Europejskiej. Na jej  obszarze ochronie  podlega ponad 200 siedlisk przyrodniczych ora ponad 1000 rzadkich i zagrożonych gatunków.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Można tam prowadzić działalność gospodarczą pod warunkiem, że nie wpływa ona negatywnie na  środowisko.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 ramach sieci Natura 2000  ochrona zostały  m.in. obszary występowania susła perełkowanego.</a:t>
            </a:r>
          </a:p>
        </p:txBody>
      </p:sp>
      <p:pic>
        <p:nvPicPr>
          <p:cNvPr id="3" name="Obraz 2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2533650" cy="1809750"/>
          </a:xfrm>
          <a:prstGeom prst="rect">
            <a:avLst/>
          </a:prstGeom>
        </p:spPr>
      </p:pic>
      <p:pic>
        <p:nvPicPr>
          <p:cNvPr id="4" name="Obraz 3" descr="pobrane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284984"/>
            <a:ext cx="17430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305800" cy="396044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2.</a:t>
            </a:r>
            <a:r>
              <a:rPr lang="pl-PL" sz="2800" b="1" u="sng" dirty="0">
                <a:solidFill>
                  <a:schemeClr val="tx1"/>
                </a:solidFill>
              </a:rPr>
              <a:t> Indywidualna </a:t>
            </a:r>
            <a:r>
              <a:rPr lang="pl-PL" sz="2800" b="1" dirty="0">
                <a:solidFill>
                  <a:schemeClr val="tx1"/>
                </a:solidFill>
              </a:rPr>
              <a:t>– przedmiotem ochrony są niewielkie elementy przyrody np. pojedyncze osobniki, obiekty przyrody nieożywionej, fragmenty ekosystemów np. :</a:t>
            </a:r>
            <a:br>
              <a:rPr lang="pl-PL" sz="2800" b="1" dirty="0">
                <a:solidFill>
                  <a:schemeClr val="tx1"/>
                </a:solidFill>
              </a:rPr>
            </a:b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- pomniki przyrody np. Dąb Bartek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- stanowiska dokumentacyjne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- użytki ekologiczne.</a:t>
            </a:r>
          </a:p>
        </p:txBody>
      </p:sp>
      <p:pic>
        <p:nvPicPr>
          <p:cNvPr id="3" name="Obraz 2" descr="z23451549V,Dab-Bart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56992"/>
            <a:ext cx="3006080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u="sng" dirty="0">
                <a:solidFill>
                  <a:schemeClr val="tx1"/>
                </a:solidFill>
              </a:rPr>
              <a:t>3. Gatunkowa </a:t>
            </a:r>
            <a:r>
              <a:rPr lang="pl-PL" sz="2800" b="1" dirty="0">
                <a:solidFill>
                  <a:schemeClr val="tx1"/>
                </a:solidFill>
              </a:rPr>
              <a:t>- dotyczy rzadkich lub zagrożonych wyginięciem gatunków roślin, zwierząt i grzybów.</a:t>
            </a:r>
          </a:p>
        </p:txBody>
      </p:sp>
      <p:pic>
        <p:nvPicPr>
          <p:cNvPr id="3" name="Obraz 2" descr="z10663718IH,r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564904"/>
            <a:ext cx="6336704" cy="3402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495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Co możemy zrobić dla przyrody?</a:t>
            </a:r>
            <a:br>
              <a:rPr lang="pl-PL" sz="3100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3" name="Obraz 2" descr="KjTdgjvTYCzGdrNHs4oUAmjQ0AFwI9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5256584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92696"/>
            <a:ext cx="8748464" cy="115212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Dzień Ziemi</a:t>
            </a:r>
            <a:r>
              <a:rPr lang="pl-PL" sz="3200" dirty="0">
                <a:solidFill>
                  <a:schemeClr val="tx1"/>
                </a:solidFill>
              </a:rPr>
              <a:t> ( </a:t>
            </a:r>
            <a:r>
              <a:rPr lang="pl-PL" sz="3200" b="1" i="1" dirty="0" err="1">
                <a:solidFill>
                  <a:schemeClr val="tx1"/>
                </a:solidFill>
              </a:rPr>
              <a:t>Earth</a:t>
            </a:r>
            <a:r>
              <a:rPr lang="pl-PL" sz="3200" b="1" i="1" dirty="0">
                <a:solidFill>
                  <a:schemeClr val="tx1"/>
                </a:solidFill>
              </a:rPr>
              <a:t> Day</a:t>
            </a:r>
            <a:r>
              <a:rPr lang="pl-PL" sz="3200" dirty="0">
                <a:solidFill>
                  <a:schemeClr val="tx1"/>
                </a:solidFill>
              </a:rPr>
              <a:t>), znany też jako </a:t>
            </a:r>
            <a:r>
              <a:rPr lang="pl-PL" sz="3200" b="1" dirty="0">
                <a:solidFill>
                  <a:schemeClr val="tx1"/>
                </a:solidFill>
              </a:rPr>
              <a:t>Światowy Dzień Ziemi</a:t>
            </a:r>
            <a:r>
              <a:rPr lang="pl-PL" sz="3200" dirty="0">
                <a:solidFill>
                  <a:schemeClr val="tx1"/>
                </a:solidFill>
              </a:rPr>
              <a:t> lub </a:t>
            </a:r>
            <a:r>
              <a:rPr lang="pl-PL" sz="3200" b="1" dirty="0">
                <a:solidFill>
                  <a:schemeClr val="tx1"/>
                </a:solidFill>
              </a:rPr>
              <a:t>Międzynarodowy Dzień Ziemi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3970784" cy="2664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600" b="1" dirty="0"/>
              <a:t>Dzień Ziemi obchodzony jest                   w momencie równonocy wiosennej na półkuli północnej, czyli                   w dniu równonocy jesiennej na półkuli południowej. Ten dzień wyróżnia się tym, że na całej planecie dzień trwa tyle samo, co noc. Równonoc wiosenna               w starożytnych kulturach rolniczych wiązała się ze świętem rodzącego się życia. Współcześnie podkreśla się, że jest to dzień swoistej równowagi mogącej pomóc w odrzuceniu wzajemnych różnic między ludźmi odmiennych ras i religii.</a:t>
            </a:r>
          </a:p>
        </p:txBody>
      </p:sp>
      <p:pic>
        <p:nvPicPr>
          <p:cNvPr id="4" name="Obraz 3" descr="Earth-lighting-equinox_P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068960"/>
            <a:ext cx="352839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Przestrzegaj określonych prawnie limitów wycinki drzew, połowów ryb i polowań!</a:t>
            </a:r>
          </a:p>
        </p:txBody>
      </p:sp>
      <p:pic>
        <p:nvPicPr>
          <p:cNvPr id="3" name="Obraz 2" descr="zestaw-znakow-zakazu-polowanie-zwierzat-zbior-znakow-ktore-uniemozliwiaja-wody-i-powietrza-zwierzat-polowanie-polowanie-zwierzat-zakazane-zachowanie-przyrody-nie-korzystajac-z-harpuna-brak-chwyt-400-551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0800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Miej wpływ na poprawę jakości czystości powietrza! </a:t>
            </a:r>
          </a:p>
        </p:txBody>
      </p:sp>
      <p:pic>
        <p:nvPicPr>
          <p:cNvPr id="3" name="Obraz 2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2628900"/>
            <a:ext cx="3156942" cy="2384276"/>
          </a:xfrm>
          <a:prstGeom prst="rect">
            <a:avLst/>
          </a:prstGeom>
        </p:spPr>
      </p:pic>
      <p:pic>
        <p:nvPicPr>
          <p:cNvPr id="4" name="Obraz 3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2304256" cy="3024336"/>
          </a:xfrm>
          <a:prstGeom prst="rect">
            <a:avLst/>
          </a:prstGeom>
        </p:spPr>
      </p:pic>
      <p:pic>
        <p:nvPicPr>
          <p:cNvPr id="5" name="Obraz 4" descr="images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780928"/>
            <a:ext cx="2304256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Oszczędzaj wodę i chroń ją przed zanieczyszczeniami!</a:t>
            </a:r>
          </a:p>
        </p:txBody>
      </p:sp>
      <p:pic>
        <p:nvPicPr>
          <p:cNvPr id="3" name="Obraz 2" descr="pwik-zory-oszczedzaj-wode-grafika_5df23c6d192697_38667102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608512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676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Energię elektryczną zastąp energia słoneczną, geotermalną lub energią wiatru !</a:t>
            </a:r>
          </a:p>
        </p:txBody>
      </p:sp>
      <p:pic>
        <p:nvPicPr>
          <p:cNvPr id="3" name="Obraz 2" descr="pobrane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3024336" cy="2232248"/>
          </a:xfrm>
          <a:prstGeom prst="rect">
            <a:avLst/>
          </a:prstGeom>
        </p:spPr>
      </p:pic>
      <p:pic>
        <p:nvPicPr>
          <p:cNvPr id="4" name="Obraz 3" descr="pobran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3286125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Oszczędzaj energię !</a:t>
            </a:r>
          </a:p>
        </p:txBody>
      </p:sp>
      <p:pic>
        <p:nvPicPr>
          <p:cNvPr id="3" name="Obraz 2" descr="plansza ener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669674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7684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Nie wyrzucaj śmieci w nieodpowiednich miejscach!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 descr="śmiec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924944"/>
            <a:ext cx="604867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676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Samochód, autobus, tramwaj zastąp rowerem, hulajnogą lub zrób sobie spacer!</a:t>
            </a:r>
          </a:p>
        </p:txBody>
      </p:sp>
      <p:pic>
        <p:nvPicPr>
          <p:cNvPr id="3" name="Obraz 2" descr="pobrane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08920"/>
            <a:ext cx="532859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Segreguj  odpady!</a:t>
            </a:r>
          </a:p>
        </p:txBody>
      </p:sp>
      <p:pic>
        <p:nvPicPr>
          <p:cNvPr id="3" name="Obraz 2" descr="abfall-in-abfalldosen-mit-sortiert-clipart__k52384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92896"/>
            <a:ext cx="388843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Dbaj o tereny zielone!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224758" cy="2232248"/>
          </a:xfrm>
          <a:prstGeom prst="rect">
            <a:avLst/>
          </a:prstGeom>
        </p:spPr>
      </p:pic>
      <p:pic>
        <p:nvPicPr>
          <p:cNvPr id="4" name="Obraz 3" descr="pobrane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195439" cy="2304256"/>
          </a:xfrm>
          <a:prstGeom prst="rect">
            <a:avLst/>
          </a:prstGeom>
        </p:spPr>
      </p:pic>
      <p:pic>
        <p:nvPicPr>
          <p:cNvPr id="5" name="Obraz 4" descr="pobrane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149080"/>
            <a:ext cx="3888432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Rób zakupy z głową!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 descr="prezentacja-dzie-ziemi-2017-3-638.jpg"/>
          <p:cNvPicPr>
            <a:picLocks noChangeAspect="1"/>
          </p:cNvPicPr>
          <p:nvPr/>
        </p:nvPicPr>
        <p:blipFill>
          <a:blip r:embed="rId2" cstate="print"/>
          <a:srcRect l="43843" t="15783"/>
          <a:stretch>
            <a:fillRect/>
          </a:stretch>
        </p:blipFill>
        <p:spPr>
          <a:xfrm>
            <a:off x="3131840" y="2060848"/>
            <a:ext cx="3412654" cy="38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Jako pierwszy z ideą obchodzonego na całym świecie </a:t>
            </a:r>
            <a:r>
              <a:rPr lang="pl-PL" sz="2400" b="1" i="1" dirty="0">
                <a:solidFill>
                  <a:schemeClr val="tx1"/>
                </a:solidFill>
              </a:rPr>
              <a:t>Dnia Ziemi</a:t>
            </a:r>
            <a:r>
              <a:rPr lang="pl-PL" sz="2400" b="1" dirty="0">
                <a:solidFill>
                  <a:schemeClr val="tx1"/>
                </a:solidFill>
              </a:rPr>
              <a:t> wystąpił </a:t>
            </a:r>
            <a:r>
              <a:rPr lang="pl-PL" sz="2400" b="1" i="1" u="sng" dirty="0">
                <a:solidFill>
                  <a:schemeClr val="tx1"/>
                </a:solidFill>
              </a:rPr>
              <a:t>John </a:t>
            </a:r>
            <a:r>
              <a:rPr lang="pl-PL" sz="2400" b="1" i="1" u="sng" dirty="0" err="1">
                <a:solidFill>
                  <a:schemeClr val="tx1"/>
                </a:solidFill>
              </a:rPr>
              <a:t>McConnell</a:t>
            </a:r>
            <a:r>
              <a:rPr lang="pl-PL" sz="2400" b="1" i="1" u="sng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(ur. 1915),                                         na konferencji UNESCO, dotyczącej środowiska naturalnego         w 1969 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168352"/>
          </a:xfrm>
        </p:spPr>
        <p:txBody>
          <a:bodyPr/>
          <a:lstStyle/>
          <a:p>
            <a:pPr algn="ctr">
              <a:buNone/>
            </a:pPr>
            <a:r>
              <a:rPr lang="pl-PL" sz="2000" b="1" dirty="0">
                <a:latin typeface="+mj-lt"/>
              </a:rPr>
              <a:t>W 2009 roku dzień 22 kwietnia został ogłoszony przez Zgromadzenie Ogólne ONZ, jako Międzynarodowy Dzień Matki Ziemi. </a:t>
            </a:r>
          </a:p>
          <a:p>
            <a:pPr algn="ctr">
              <a:buNone/>
            </a:pPr>
            <a:r>
              <a:rPr lang="pl-PL" sz="2000" b="1" dirty="0">
                <a:latin typeface="+mj-lt"/>
              </a:rPr>
              <a:t>Pierwsze obchody odbyły się w 2010 roku</a:t>
            </a:r>
          </a:p>
          <a:p>
            <a:endParaRPr lang="pl-PL" dirty="0"/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645024"/>
            <a:ext cx="3024335" cy="29523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</a:rPr>
              <a:t>Pamiętaj o recyklingu!</a:t>
            </a:r>
          </a:p>
        </p:txBody>
      </p:sp>
      <p:pic>
        <p:nvPicPr>
          <p:cNvPr id="3" name="Obraz 2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876800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Daj  drugie życie odpadom!</a:t>
            </a:r>
          </a:p>
        </p:txBody>
      </p:sp>
      <p:pic>
        <p:nvPicPr>
          <p:cNvPr id="4" name="Obraz 3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2466975" cy="1847850"/>
          </a:xfrm>
          <a:prstGeom prst="rect">
            <a:avLst/>
          </a:prstGeom>
        </p:spPr>
      </p:pic>
      <p:pic>
        <p:nvPicPr>
          <p:cNvPr id="5" name="Obraz 4" descr="opony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43600" y="2492896"/>
            <a:ext cx="3600400" cy="2558786"/>
          </a:xfrm>
          <a:prstGeom prst="rect">
            <a:avLst/>
          </a:prstGeom>
        </p:spPr>
      </p:pic>
      <p:pic>
        <p:nvPicPr>
          <p:cNvPr id="6" name="Obraz 5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429000"/>
            <a:ext cx="2016224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Wykorzystaj moc butelek i makulatury!</a:t>
            </a:r>
          </a:p>
        </p:txBody>
      </p:sp>
      <p:pic>
        <p:nvPicPr>
          <p:cNvPr id="3" name="Obraz 2" descr="recykl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60674"/>
            <a:ext cx="7416824" cy="173665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Ochrona przyrody w pigułce </a:t>
            </a:r>
            <a:r>
              <a:rPr lang="pl-PL" b="1" dirty="0">
                <a:solidFill>
                  <a:schemeClr val="tx1"/>
                </a:solidFill>
                <a:sym typeface="Wingdings" pitchFamily="2" charset="2"/>
              </a:rPr>
              <a:t>!</a:t>
            </a:r>
            <a:br>
              <a:rPr lang="pl-PL" b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pl-PL" b="1" dirty="0">
                <a:solidFill>
                  <a:schemeClr val="tx1"/>
                </a:solidFill>
                <a:sym typeface="Wingdings" pitchFamily="2" charset="2"/>
              </a:rPr>
              <a:t>Zapamiętaj!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3" name="Obraz 2" descr="ekologia-themed-ochrona-zielony-wektory-eps_csp58176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36912"/>
            <a:ext cx="5112568" cy="357338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Nasza planeta w </a:t>
            </a:r>
            <a:r>
              <a:rPr lang="pl-PL" sz="3600" b="1">
                <a:solidFill>
                  <a:schemeClr val="tx1"/>
                </a:solidFill>
              </a:rPr>
              <a:t>naszych rękach jest.</a:t>
            </a:r>
            <a:br>
              <a:rPr lang="pl-PL" sz="360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Od nas zależy jej los!</a:t>
            </a:r>
          </a:p>
        </p:txBody>
      </p:sp>
      <p:pic>
        <p:nvPicPr>
          <p:cNvPr id="3" name="Obraz 2" descr="pobran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564904"/>
            <a:ext cx="489654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1"/>
                </a:solidFill>
              </a:rPr>
              <a:t>Ty decydujesz na jakiej planecie żyjesz !</a:t>
            </a:r>
          </a:p>
        </p:txBody>
      </p:sp>
      <p:pic>
        <p:nvPicPr>
          <p:cNvPr id="3" name="Obraz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36912"/>
            <a:ext cx="3096344" cy="2520280"/>
          </a:xfrm>
          <a:prstGeom prst="rect">
            <a:avLst/>
          </a:prstGeom>
        </p:spPr>
      </p:pic>
      <p:pic>
        <p:nvPicPr>
          <p:cNvPr id="4" name="Obraz 3" descr="szczęśliwa_ziem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492896"/>
            <a:ext cx="309634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Prośba Ziemi !!!</a:t>
            </a:r>
          </a:p>
        </p:txBody>
      </p:sp>
      <p:pic>
        <p:nvPicPr>
          <p:cNvPr id="3" name="Obraz 2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28900"/>
            <a:ext cx="4752528" cy="29603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dirty="0">
                <a:solidFill>
                  <a:schemeClr val="tx1"/>
                </a:solidFill>
              </a:rPr>
              <a:t>Dziękuję za uwagę !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r>
              <a:rPr lang="pl-PL" sz="2400" b="1" dirty="0"/>
              <a:t>Dominika </a:t>
            </a:r>
            <a:r>
              <a:rPr lang="pl-PL" sz="2400" b="1" dirty="0" err="1"/>
              <a:t>Goryś</a:t>
            </a:r>
            <a:endParaRPr lang="pl-PL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83488" cy="5245192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PIERWSZE OBCHODY DNIA ZIEMI W POLSCE ODBYŁY SIĘ W 1990 ROKU.</a:t>
            </a:r>
            <a:br>
              <a:rPr lang="pl-PL" sz="2000" dirty="0">
                <a:solidFill>
                  <a:schemeClr val="tx1"/>
                </a:solidFill>
              </a:rPr>
            </a:b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 W TYM DNIU NA CAŁYM ŚWIECIE ORGANIZOWANE SĄ  SPOTKANIA KONFERENCJE, AKADEMIE , WYSTAWY , KONKURYSY, FESTYNY POŚWIĘCONE DZIAŁANIOM EKOLOGICZNYM , MAJĄCE NA CELU UŚWIADOMIENIE  ZAGROŻEŃ ZWIĄZANYCH Z OCHRONĄ ŚRODOWISKA.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 W POLCE TO ŚWIĘTO  KAŻDEGO ROKU JEST OBCHODZONE POD INNYM HASŁEM NP.: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-  </a:t>
            </a:r>
            <a:r>
              <a:rPr lang="pl-PL" sz="2000" b="1" i="1" dirty="0">
                <a:solidFill>
                  <a:schemeClr val="tx1"/>
                </a:solidFill>
              </a:rPr>
              <a:t>DRZEWO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- WODA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- MIĘDZY ZIEMIĄ A NIEBEM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- CZYSTA ENERGIA - CZYSTA WODA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- KLIMAT W POTRZEBIE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- ODPOWIEDZIALNA KONSUMPCJA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- Z ENERGIĄ CHROŃMY KLIMAT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- ELEKTROODPADY - DOBRE ZASADY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- LAS BLISKO NAS ITP.-</a:t>
            </a:r>
          </a:p>
        </p:txBody>
      </p:sp>
      <p:pic>
        <p:nvPicPr>
          <p:cNvPr id="3" name="Obraz 2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645024"/>
            <a:ext cx="3960440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Główne przesłanie Światowego Dnia Ziemi: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„Oby nadchodzące Dni Ziemi były spokojne i pogodne dla naszego pięknego statku kosmicznego jakim jest nasza planeta w miarę jak kręci się oraz krąży w mroźnej przestrzeni ze swoim ciepłym i wrażliwym ładunkiem ożywionej natury”</a:t>
            </a:r>
          </a:p>
        </p:txBody>
      </p:sp>
      <p:pic>
        <p:nvPicPr>
          <p:cNvPr id="4" name="Symbol zastępczy zawartości 3" descr="088745_r0_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6247911" cy="39757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</a:rPr>
              <a:t>ZAGROŻENIA DLA NASZEJ PLANETY:</a:t>
            </a:r>
            <a:br>
              <a:rPr lang="pl-PL" sz="2700" b="1" dirty="0">
                <a:solidFill>
                  <a:schemeClr val="tx1"/>
                </a:solidFill>
              </a:rPr>
            </a:br>
            <a:br>
              <a:rPr lang="pl-PL" sz="2700" dirty="0">
                <a:solidFill>
                  <a:schemeClr val="tx1"/>
                </a:solidFill>
              </a:rPr>
            </a:br>
            <a:r>
              <a:rPr lang="pl-PL" sz="2700" b="1" dirty="0">
                <a:solidFill>
                  <a:schemeClr val="tx1"/>
                </a:solidFill>
              </a:rPr>
              <a:t>-</a:t>
            </a:r>
            <a:r>
              <a:rPr lang="pl-PL" sz="2700" dirty="0">
                <a:solidFill>
                  <a:schemeClr val="tx1"/>
                </a:solidFill>
              </a:rPr>
              <a:t> </a:t>
            </a:r>
            <a:r>
              <a:rPr lang="pl-PL" sz="2700" b="1" dirty="0">
                <a:solidFill>
                  <a:schemeClr val="tx1"/>
                </a:solidFill>
              </a:rPr>
              <a:t>Zanieczyszczenie wód</a:t>
            </a:r>
            <a:br>
              <a:rPr lang="pl-PL" sz="2700" b="1" dirty="0">
                <a:solidFill>
                  <a:schemeClr val="tx1"/>
                </a:solidFill>
              </a:rPr>
            </a:br>
            <a:r>
              <a:rPr lang="pl-PL" sz="2700" b="1" dirty="0">
                <a:solidFill>
                  <a:schemeClr val="tx1"/>
                </a:solidFill>
              </a:rPr>
              <a:t>- Zanieczyszczenia powietrza</a:t>
            </a:r>
            <a:br>
              <a:rPr lang="pl-PL" sz="2700" b="1" dirty="0">
                <a:solidFill>
                  <a:schemeClr val="tx1"/>
                </a:solidFill>
              </a:rPr>
            </a:br>
            <a:r>
              <a:rPr lang="pl-PL" sz="2700" b="1" dirty="0">
                <a:solidFill>
                  <a:schemeClr val="tx1"/>
                </a:solidFill>
              </a:rPr>
              <a:t>- Degradacja  gleb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852936"/>
            <a:ext cx="3744416" cy="3500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694240" cy="2808312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</a:rPr>
              <a:t>Zanieczyszczenia wód:</a:t>
            </a:r>
            <a:br>
              <a:rPr lang="pl-PL" sz="2200" b="1" dirty="0">
                <a:solidFill>
                  <a:schemeClr val="tx1"/>
                </a:solidFill>
              </a:rPr>
            </a:b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700" b="1" dirty="0">
                <a:solidFill>
                  <a:schemeClr val="tx1"/>
                </a:solidFill>
              </a:rPr>
              <a:t>- zanieczyszczenia termiczne</a:t>
            </a:r>
            <a:br>
              <a:rPr lang="pl-PL" sz="2700" b="1" dirty="0">
                <a:solidFill>
                  <a:schemeClr val="tx1"/>
                </a:solidFill>
              </a:rPr>
            </a:br>
            <a:r>
              <a:rPr lang="pl-PL" sz="2700" b="1" dirty="0">
                <a:solidFill>
                  <a:schemeClr val="tx1"/>
                </a:solidFill>
              </a:rPr>
              <a:t>- ścieki i nawozy sztuczne</a:t>
            </a:r>
            <a:br>
              <a:rPr lang="pl-PL" sz="2700" b="1" dirty="0">
                <a:solidFill>
                  <a:schemeClr val="tx1"/>
                </a:solidFill>
              </a:rPr>
            </a:br>
            <a:r>
              <a:rPr lang="pl-PL" sz="2700" b="1" dirty="0">
                <a:solidFill>
                  <a:schemeClr val="tx1"/>
                </a:solidFill>
              </a:rPr>
              <a:t>- metale ciężkie</a:t>
            </a:r>
            <a:br>
              <a:rPr lang="pl-PL" sz="2700" b="1" dirty="0">
                <a:solidFill>
                  <a:schemeClr val="tx1"/>
                </a:solidFill>
              </a:rPr>
            </a:br>
            <a:r>
              <a:rPr lang="pl-PL" sz="2700" b="1" dirty="0">
                <a:solidFill>
                  <a:schemeClr val="tx1"/>
                </a:solidFill>
              </a:rPr>
              <a:t>- ropa naftowa.</a:t>
            </a:r>
            <a:br>
              <a:rPr lang="pl-PL" dirty="0"/>
            </a:br>
            <a:endParaRPr lang="pl-PL" dirty="0"/>
          </a:p>
        </p:txBody>
      </p:sp>
      <p:pic>
        <p:nvPicPr>
          <p:cNvPr id="11" name="Obraz 10" descr="pobra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340769"/>
            <a:ext cx="3168352" cy="2376264"/>
          </a:xfrm>
          <a:prstGeom prst="rect">
            <a:avLst/>
          </a:prstGeom>
        </p:spPr>
      </p:pic>
      <p:pic>
        <p:nvPicPr>
          <p:cNvPr id="12" name="Obraz 11" descr="chto-takoe-teplovoe-zagryaznenie-okruzhayushej-sredi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61048"/>
            <a:ext cx="426985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305800" cy="3024336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ZANIECZYSZCZENIA POWIETRZA:</a:t>
            </a:r>
            <a:br>
              <a:rPr lang="pl-PL" sz="2400" b="1" dirty="0">
                <a:solidFill>
                  <a:schemeClr val="tx1"/>
                </a:solidFill>
              </a:rPr>
            </a:b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1. Naturalne  np. wybuchy wulkanów;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2. Sztuczne (powstałe w wyniku działalności człowieka)</a:t>
            </a:r>
            <a:br>
              <a:rPr lang="pl-PL" sz="2400" dirty="0"/>
            </a:br>
            <a:r>
              <a:rPr lang="pl-PL" sz="2400" dirty="0"/>
              <a:t>- </a:t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3" name="Obraz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2619375" cy="1743075"/>
          </a:xfrm>
          <a:prstGeom prst="rect">
            <a:avLst/>
          </a:prstGeom>
        </p:spPr>
      </p:pic>
      <p:pic>
        <p:nvPicPr>
          <p:cNvPr id="4" name="Obraz 3" descr="84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76872"/>
            <a:ext cx="3010486" cy="1897216"/>
          </a:xfrm>
          <a:prstGeom prst="rect">
            <a:avLst/>
          </a:prstGeom>
        </p:spPr>
      </p:pic>
      <p:pic>
        <p:nvPicPr>
          <p:cNvPr id="5" name="Obraz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293096"/>
            <a:ext cx="2847975" cy="2104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800200"/>
          </a:xfrm>
        </p:spPr>
        <p:txBody>
          <a:bodyPr>
            <a:normAutofit fontScale="90000"/>
          </a:bodyPr>
          <a:lstStyle/>
          <a:p>
            <a:r>
              <a:rPr lang="pl-PL" sz="4000" b="1" dirty="0" err="1">
                <a:solidFill>
                  <a:schemeClr val="tx1"/>
                </a:solidFill>
              </a:rPr>
              <a:t>Skótki</a:t>
            </a:r>
            <a:r>
              <a:rPr lang="pl-PL" sz="4000" b="1" dirty="0">
                <a:solidFill>
                  <a:schemeClr val="tx1"/>
                </a:solidFill>
              </a:rPr>
              <a:t>  zanieczyszczeń  powietrza: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- kwaśne opady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- dziura ozonowa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- smog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- efekt cieplarniany (globalne ocieplenie)</a:t>
            </a:r>
          </a:p>
        </p:txBody>
      </p:sp>
      <p:pic>
        <p:nvPicPr>
          <p:cNvPr id="3" name="Obraz 2" descr="Acid_rain_wood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3096344" cy="1988840"/>
          </a:xfrm>
          <a:prstGeom prst="rect">
            <a:avLst/>
          </a:prstGeom>
        </p:spPr>
      </p:pic>
      <p:pic>
        <p:nvPicPr>
          <p:cNvPr id="4" name="Obraz 3" descr="AR-301089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2941320" cy="1755648"/>
          </a:xfrm>
          <a:prstGeom prst="rect">
            <a:avLst/>
          </a:prstGeom>
        </p:spPr>
      </p:pic>
      <p:pic>
        <p:nvPicPr>
          <p:cNvPr id="5" name="Obraz 4" descr="pobran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333875"/>
            <a:ext cx="1809750" cy="2524125"/>
          </a:xfrm>
          <a:prstGeom prst="rect">
            <a:avLst/>
          </a:prstGeom>
        </p:spPr>
      </p:pic>
      <p:pic>
        <p:nvPicPr>
          <p:cNvPr id="6" name="Obraz 5" descr="3893621-smog-657-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5024"/>
            <a:ext cx="3312368" cy="21602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638</TotalTime>
  <Words>828</Words>
  <Application>Microsoft Office PowerPoint</Application>
  <PresentationFormat>Pokaz na ekranie (4:3)</PresentationFormat>
  <Paragraphs>47</Paragraphs>
  <Slides>37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Arial</vt:lpstr>
      <vt:lpstr>Calibri</vt:lpstr>
      <vt:lpstr>Constantia</vt:lpstr>
      <vt:lpstr>Wingdings 2</vt:lpstr>
      <vt:lpstr>Przepływ</vt:lpstr>
      <vt:lpstr>ŚWIATOWY DZIEŃ ZIEMI 22 KWIECIEŃ  </vt:lpstr>
      <vt:lpstr>Dzień Ziemi ( Earth Day), znany też jako Światowy Dzień Ziemi lub Międzynarodowy Dzień Ziemi</vt:lpstr>
      <vt:lpstr>Jako pierwszy z ideą obchodzonego na całym świecie Dnia Ziemi wystąpił John McConnell (ur. 1915),                                         na konferencji UNESCO, dotyczącej środowiska naturalnego         w 1969 r.</vt:lpstr>
      <vt:lpstr>PIERWSZE OBCHODY DNIA ZIEMI W POLSCE ODBYŁY SIĘ W 1990 ROKU.   W TYM DNIU NA CAŁYM ŚWIECIE ORGANIZOWANE SĄ  SPOTKANIA KONFERENCJE, AKADEMIE , WYSTAWY , KONKURYSY, FESTYNY POŚWIĘCONE DZIAŁANIOM EKOLOGICZNYM , MAJĄCE NA CELU UŚWIADOMIENIE  ZAGROŻEŃ ZWIĄZANYCH Z OCHRONĄ ŚRODOWISKA.  W POLCE TO ŚWIĘTO  KAŻDEGO ROKU JEST OBCHODZONE POD INNYM HASŁEM NP.: -  DRZEWO - WODA - MIĘDZY ZIEMIĄ A NIEBEM - CZYSTA ENERGIA - CZYSTA WODA - KLIMAT W POTRZEBIE - ODPOWIEDZIALNA KONSUMPCJA  - Z ENERGIĄ CHROŃMY KLIMAT  - ELEKTROODPADY - DOBRE ZASADY - LAS BLISKO NAS ITP.-</vt:lpstr>
      <vt:lpstr>Główne przesłanie Światowego Dnia Ziemi: „Oby nadchodzące Dni Ziemi były spokojne i pogodne dla naszego pięknego statku kosmicznego jakim jest nasza planeta w miarę jak kręci się oraz krąży w mroźnej przestrzeni ze swoim ciepłym i wrażliwym ładunkiem ożywionej natury”</vt:lpstr>
      <vt:lpstr>ZAGROŻENIA DLA NASZEJ PLANETY:  - Zanieczyszczenie wód - Zanieczyszczenia powietrza - Degradacja  gleb </vt:lpstr>
      <vt:lpstr>Zanieczyszczenia wód:  - zanieczyszczenia termiczne - ścieki i nawozy sztuczne - metale ciężkie - ropa naftowa. </vt:lpstr>
      <vt:lpstr>ZANIECZYSZCZENIA POWIETRZA:  1. Naturalne  np. wybuchy wulkanów; 2. Sztuczne (powstałe w wyniku działalności człowieka) -  </vt:lpstr>
      <vt:lpstr>Skótki  zanieczyszczeń  powietrza: - kwaśne opady - dziura ozonowa - smog - efekt cieplarniany (globalne ocieplenie)</vt:lpstr>
      <vt:lpstr>Przyczyny degradacji gleb: - nadmierne nawożenie - osuszanie terenów podmokłych - stosowanie  monokultur - wypalanie traw</vt:lpstr>
      <vt:lpstr>Ochrona przyrody</vt:lpstr>
      <vt:lpstr>      Formy  ochrony przyrody:  1. Obszarowa – przedmiotem ochrony są tereny szczególnie cenne pod względem przyrodniczym, krajobrazowym lub kulturowym: - parki narodowe - rezerwaty przyrody - parki krajobrazowe - obszary natura  2000</vt:lpstr>
      <vt:lpstr>Park narodowy to obszar o powierzchni co najmniej  1000 ha, z przyrodą zachowaną w stanie niezmienionym lub mało zmienionym przez człowieka.</vt:lpstr>
      <vt:lpstr>Rezerwaty przyrody – mają mniejszą powierzchnie od parków narodowych. Służą ochronie cennych i mało zmienionych ekosystemów  oraz rzadkich gatunków roślin i zwierząt wraz z ich siedliskami np. rezerwat przyrody Budzisk  </vt:lpstr>
      <vt:lpstr>Parki krajobrazowe tworzy się w  miejscach atrakcyjnych przyrodniczo, o dużej wartości kulturowej                          i  historycznej. Na tych terenach działalność jest prowadzona zgodnie  z zasadami  zrównoważonego rozwoju np. park krajobrazowy Doliny Sanu</vt:lpstr>
      <vt:lpstr>Obszary Natura 2000 – Europejska Sieć Ekologiczna  Natura 2000 funkcjonuje  w krajach Unii Europejskiej. Na jej  obszarze ochronie  podlega ponad 200 siedlisk przyrodniczych ora ponad 1000 rzadkich i zagrożonych gatunków.  Można tam prowadzić działalność gospodarczą pod warunkiem, że nie wpływa ona negatywnie na  środowisko. W ramach sieci Natura 2000  ochrona zostały  m.in. obszary występowania susła perełkowanego.</vt:lpstr>
      <vt:lpstr>2. Indywidualna – przedmiotem ochrony są niewielkie elementy przyrody np. pojedyncze osobniki, obiekty przyrody nieożywionej, fragmenty ekosystemów np. :  - pomniki przyrody np. Dąb Bartek - stanowiska dokumentacyjne - użytki ekologiczne.</vt:lpstr>
      <vt:lpstr>3. Gatunkowa - dotyczy rzadkich lub zagrożonych wyginięciem gatunków roślin, zwierząt i grzybów.</vt:lpstr>
      <vt:lpstr>Co możemy zrobić dla przyrody?   </vt:lpstr>
      <vt:lpstr>Przestrzegaj określonych prawnie limitów wycinki drzew, połowów ryb i polowań!</vt:lpstr>
      <vt:lpstr>Miej wpływ na poprawę jakości czystości powietrza! </vt:lpstr>
      <vt:lpstr>Oszczędzaj wodę i chroń ją przed zanieczyszczeniami!</vt:lpstr>
      <vt:lpstr>Energię elektryczną zastąp energia słoneczną, geotermalną lub energią wiatru !</vt:lpstr>
      <vt:lpstr>Oszczędzaj energię !</vt:lpstr>
      <vt:lpstr>Nie wyrzucaj śmieci w nieodpowiednich miejscach! </vt:lpstr>
      <vt:lpstr>Samochód, autobus, tramwaj zastąp rowerem, hulajnogą lub zrób sobie spacer!</vt:lpstr>
      <vt:lpstr>Segreguj  odpady!</vt:lpstr>
      <vt:lpstr>Dbaj o tereny zielone! </vt:lpstr>
      <vt:lpstr>Rób zakupy z głową! </vt:lpstr>
      <vt:lpstr>Pamiętaj o recyklingu!</vt:lpstr>
      <vt:lpstr>Daj  drugie życie odpadom!</vt:lpstr>
      <vt:lpstr>Wykorzystaj moc butelek i makulatury!</vt:lpstr>
      <vt:lpstr>Ochrona przyrody w pigułce ! Zapamiętaj!</vt:lpstr>
      <vt:lpstr>Nasza planeta w naszych rękach jest. Od nas zależy jej los!</vt:lpstr>
      <vt:lpstr>Ty decydujesz na jakiej planecie żyjesz !</vt:lpstr>
      <vt:lpstr>Prośba Ziemi !!!</vt:lpstr>
      <vt:lpstr>Dziękuję za uwagę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SWIATOWY DZIEŃ ZIEMI</dc:title>
  <dc:creator>User</dc:creator>
  <cp:lastModifiedBy>Michał Dominika</cp:lastModifiedBy>
  <cp:revision>65</cp:revision>
  <dcterms:created xsi:type="dcterms:W3CDTF">2020-04-25T08:06:13Z</dcterms:created>
  <dcterms:modified xsi:type="dcterms:W3CDTF">2022-04-19T10:01:52Z</dcterms:modified>
</cp:coreProperties>
</file>