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8A5D0-94C4-4F4D-8D83-4C7C65A6475E}" v="2638" dt="2020-11-06T15:09:12.529"/>
    <p1510:client id="{F54358A1-F666-8AA3-8667-3E629897A532}" v="339" dt="2020-11-06T18:17:20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04.12.2020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ół, siedzi, talerz, brązowy&#10;&#10;Opis wygenerowany automatycznie">
            <a:extLst>
              <a:ext uri="{FF2B5EF4-FFF2-40B4-BE49-F238E27FC236}">
                <a16:creationId xmlns:a16="http://schemas.microsoft.com/office/drawing/2014/main" id="{BBE4FA61-5938-46EC-A9C3-F88EE744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86" r="9092" b="1587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54542" y="1075900"/>
            <a:ext cx="3623775" cy="2999695"/>
          </a:xfrm>
        </p:spPr>
        <p:txBody>
          <a:bodyPr anchor="b">
            <a:normAutofit/>
          </a:bodyPr>
          <a:lstStyle/>
          <a:p>
            <a:pPr algn="l"/>
            <a:r>
              <a:rPr lang="pl-PL" sz="4400" b="1" i="1" dirty="0">
                <a:latin typeface="Comic Sans MS"/>
                <a:cs typeface="Calibri Light"/>
              </a:rPr>
              <a:t>Okręg Warszawa Armii Krajowej</a:t>
            </a:r>
            <a:endParaRPr lang="pl-PL" sz="4400" dirty="0">
              <a:latin typeface="Comic Sans MS"/>
              <a:cs typeface="Calibri Light" panose="020F0302020204030204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pl-PL" sz="500"/>
          </a:p>
          <a:p>
            <a:pPr algn="l"/>
            <a:endParaRPr lang="pl-PL" sz="500">
              <a:cs typeface="Calibri"/>
            </a:endParaRPr>
          </a:p>
          <a:p>
            <a:pPr algn="l"/>
            <a:endParaRPr lang="pl-PL" sz="500">
              <a:cs typeface="Calibri"/>
            </a:endParaRPr>
          </a:p>
          <a:p>
            <a:pPr algn="l"/>
            <a:endParaRPr lang="pl-PL" sz="500" i="1">
              <a:cs typeface="Calibri"/>
            </a:endParaRPr>
          </a:p>
          <a:p>
            <a:pPr algn="l"/>
            <a:endParaRPr lang="pl-PL" sz="500" i="1">
              <a:cs typeface="Calibri"/>
            </a:endParaRPr>
          </a:p>
          <a:p>
            <a:pPr algn="l"/>
            <a:r>
              <a:rPr lang="pl-PL" sz="1100" i="1" dirty="0">
                <a:cs typeface="Calibri"/>
              </a:rPr>
              <a:t>Sergiusz Kaczmarczyk 8f</a:t>
            </a:r>
            <a:endParaRPr lang="pl-PL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78B3C5-3FDE-4A04-B5DD-C2A44BF5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407462" cy="1576465"/>
          </a:xfrm>
        </p:spPr>
        <p:txBody>
          <a:bodyPr>
            <a:normAutofit/>
          </a:bodyPr>
          <a:lstStyle/>
          <a:p>
            <a:r>
              <a:rPr lang="pl-PL" b="1" i="1" dirty="0">
                <a:cs typeface="Calibri Light"/>
              </a:rPr>
              <a:t>Czym jest Okręg Warszawa AK???</a:t>
            </a:r>
            <a:endParaRPr lang="pl-PL" b="1" i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84703F-5225-4C38-81D5-3A92E46D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71" y="2279018"/>
            <a:ext cx="5333128" cy="295774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1800" dirty="0">
              <a:cs typeface="Calibri"/>
            </a:endParaRPr>
          </a:p>
          <a:p>
            <a:r>
              <a:rPr lang="pl-PL" sz="1800" dirty="0">
                <a:cs typeface="Calibri"/>
              </a:rPr>
              <a:t>Jest to najprościej mówiąc organizacja która obejmowała teren Warszawy oraz powiatu warszawskiego.</a:t>
            </a:r>
            <a:endParaRPr lang="pl-PL" dirty="0">
              <a:cs typeface="Calibri" panose="020F0502020204030204"/>
            </a:endParaRPr>
          </a:p>
          <a:p>
            <a:endParaRPr lang="pl-PL" sz="1800" dirty="0">
              <a:cs typeface="Calibri"/>
            </a:endParaRPr>
          </a:p>
          <a:p>
            <a:r>
              <a:rPr lang="pl-PL" sz="1800" dirty="0">
                <a:cs typeface="Calibri"/>
              </a:rPr>
              <a:t>Ta sama organizacja może być znana pod nazwą Warszawski Korpus Armii Krajowej, którą otrzymała po przekształceniu oddziałów we wrześniu 1944r.</a:t>
            </a:r>
          </a:p>
          <a:p>
            <a:endParaRPr lang="pl-PL" sz="1800" dirty="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A543F31C-BE22-44ED-9476-0B24A11A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" r="5022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13F04B17-3FE2-4B3D-960A-B1811F867454}"/>
              </a:ext>
            </a:extLst>
          </p:cNvPr>
          <p:cNvCxnSpPr/>
          <p:nvPr/>
        </p:nvCxnSpPr>
        <p:spPr>
          <a:xfrm flipV="1">
            <a:off x="6475142" y="2984811"/>
            <a:ext cx="2614961" cy="2189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Wybuch: 8 punktów 5">
            <a:extLst>
              <a:ext uri="{FF2B5EF4-FFF2-40B4-BE49-F238E27FC236}">
                <a16:creationId xmlns:a16="http://schemas.microsoft.com/office/drawing/2014/main" id="{1A8AC563-2108-4C8C-954B-FECCBD845BE5}"/>
              </a:ext>
            </a:extLst>
          </p:cNvPr>
          <p:cNvSpPr/>
          <p:nvPr/>
        </p:nvSpPr>
        <p:spPr>
          <a:xfrm>
            <a:off x="4768773" y="4908163"/>
            <a:ext cx="2360340" cy="1849242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cs typeface="Calibri"/>
              </a:rPr>
              <a:t>Główna część okręgu</a:t>
            </a:r>
            <a:endParaRPr lang="pl-PL" sz="1600" dirty="0" err="1"/>
          </a:p>
        </p:txBody>
      </p:sp>
    </p:spTree>
    <p:extLst>
      <p:ext uri="{BB962C8B-B14F-4D97-AF65-F5344CB8AC3E}">
        <p14:creationId xmlns:p14="http://schemas.microsoft.com/office/powerpoint/2010/main" val="68417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zewnętrzne, jednolite, trzymający&#10;&#10;Opis wygenerowany automatycznie">
            <a:extLst>
              <a:ext uri="{FF2B5EF4-FFF2-40B4-BE49-F238E27FC236}">
                <a16:creationId xmlns:a16="http://schemas.microsoft.com/office/drawing/2014/main" id="{5976C098-BEEF-459C-A17A-37AC7B597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8" r="17076" b="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BB5427-2CB3-4E8A-B883-70549B9D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l-PL" b="1" i="1" dirty="0">
                <a:cs typeface="Calibri Light"/>
              </a:rPr>
              <a:t>Czym zajmował się Okręg Warszawa AK?</a:t>
            </a:r>
            <a:endParaRPr lang="pl-PL" dirty="0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9CCE9E-848A-4461-829D-68E92566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cs typeface="Calibri"/>
              </a:rPr>
              <a:t>      Jego głównymi zadaniami było: </a:t>
            </a:r>
            <a:endParaRPr lang="pl-PL" sz="2000" dirty="0"/>
          </a:p>
          <a:p>
            <a:pPr marL="514350" indent="-514350">
              <a:buAutoNum type="arabicPeriod"/>
            </a:pPr>
            <a:r>
              <a:rPr lang="pl-PL" sz="2000" dirty="0">
                <a:cs typeface="Calibri"/>
              </a:rPr>
              <a:t>Ograniczanie dostaw niemieckich do stolicy, poprzez wysadzanie mostów i pociągów z zaopatrzeniem.</a:t>
            </a:r>
          </a:p>
          <a:p>
            <a:pPr marL="514350" indent="-514350">
              <a:buAutoNum type="arabicPeriod"/>
            </a:pPr>
            <a:r>
              <a:rPr lang="pl-PL" sz="2000" dirty="0">
                <a:cs typeface="Calibri"/>
              </a:rPr>
              <a:t>Przygotowywanie się do działań zbrojnych narzuconych przez odgórne dowództwo. Największą taką akcją było wzięcie udziału w Powstaniu Warszawskim.</a:t>
            </a:r>
          </a:p>
          <a:p>
            <a:pPr marL="0" indent="0">
              <a:buNone/>
            </a:pPr>
            <a:endParaRPr lang="pl-PL" sz="2000">
              <a:cs typeface="Calibri"/>
            </a:endParaRPr>
          </a:p>
        </p:txBody>
      </p:sp>
      <p:sp>
        <p:nvSpPr>
          <p:cNvPr id="5" name="Dymek myśli: chmurka 4">
            <a:extLst>
              <a:ext uri="{FF2B5EF4-FFF2-40B4-BE49-F238E27FC236}">
                <a16:creationId xmlns:a16="http://schemas.microsoft.com/office/drawing/2014/main" id="{E386C324-E85B-4FF7-A77A-2269D69F9346}"/>
              </a:ext>
            </a:extLst>
          </p:cNvPr>
          <p:cNvSpPr/>
          <p:nvPr/>
        </p:nvSpPr>
        <p:spPr>
          <a:xfrm>
            <a:off x="5629507" y="56090"/>
            <a:ext cx="2443974" cy="1412487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i="1" dirty="0">
                <a:latin typeface="Comic Sans MS"/>
                <a:cs typeface="Calibri"/>
              </a:rPr>
              <a:t>Pamiętamy</a:t>
            </a:r>
            <a:r>
              <a:rPr lang="pl-PL" dirty="0">
                <a:latin typeface="Comic Sans MS"/>
                <a:cs typeface="Calibri"/>
              </a:rPr>
              <a:t>!!!</a:t>
            </a:r>
            <a:endParaRPr lang="pl-PL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6323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3BD873-7B74-41AF-91A2-5FAE7F28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pl-PL" sz="3100" b="1" i="1">
                <a:cs typeface="Calibri Light"/>
              </a:rPr>
              <a:t>Dowództwo Warszawskiego Okręgu AK</a:t>
            </a:r>
            <a:endParaRPr lang="pl-PL" sz="3100" b="1" i="1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osoba, mężczyzna, jednolite, odzież&#10;&#10;Opis wygenerowany automatycznie">
            <a:extLst>
              <a:ext uri="{FF2B5EF4-FFF2-40B4-BE49-F238E27FC236}">
                <a16:creationId xmlns:a16="http://schemas.microsoft.com/office/drawing/2014/main" id="{EF41EBAA-FA86-4249-B69C-3DDD1941B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2" r="4" b="34940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Obraz 4" descr="Obraz zawierający mężczyzna, osoba, kostium, zdjęcie&#10;&#10;Opis wygenerowany automatycznie">
            <a:extLst>
              <a:ext uri="{FF2B5EF4-FFF2-40B4-BE49-F238E27FC236}">
                <a16:creationId xmlns:a16="http://schemas.microsoft.com/office/drawing/2014/main" id="{217482C4-7752-4938-AB73-37B317F3F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5" r="1" b="30648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Obraz 5" descr="Obraz zawierający patrzenie, zdjęcie, noszenie, stojące&#10;&#10;Opis wygenerowany automatycznie">
            <a:extLst>
              <a:ext uri="{FF2B5EF4-FFF2-40B4-BE49-F238E27FC236}">
                <a16:creationId xmlns:a16="http://schemas.microsoft.com/office/drawing/2014/main" id="{18A4A6A7-CACC-47D3-BDA4-A32EE175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45" r="-2" b="1848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53E5B3-A1D6-42EE-B1CA-C85889622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cs typeface="Calibri"/>
              </a:rPr>
              <a:t>          </a:t>
            </a:r>
            <a:r>
              <a:rPr lang="pl-PL" sz="2000" b="1" i="1" dirty="0">
                <a:cs typeface="Calibri"/>
              </a:rPr>
              <a:t>Głównymi komendantami byli:</a:t>
            </a:r>
            <a:endParaRPr lang="pl-PL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b="1" dirty="0">
                <a:ea typeface="+mn-lt"/>
                <a:cs typeface="+mn-lt"/>
              </a:rPr>
              <a:t>1.</a:t>
            </a:r>
            <a:r>
              <a:rPr lang="pl-PL" sz="1800" dirty="0">
                <a:ea typeface="+mn-lt"/>
                <a:cs typeface="+mn-lt"/>
              </a:rPr>
              <a:t> </a:t>
            </a:r>
            <a:r>
              <a:rPr lang="pl-PL" sz="1800" u="sng" dirty="0">
                <a:ea typeface="+mn-lt"/>
                <a:cs typeface="+mn-lt"/>
              </a:rPr>
              <a:t> </a:t>
            </a:r>
            <a:r>
              <a:rPr lang="pl-PL" sz="1800" u="sng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Henryk </a:t>
            </a:r>
            <a:r>
              <a:rPr lang="pl-PL" sz="1800" u="sng" dirty="0" err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Józewski</a:t>
            </a:r>
            <a:r>
              <a:rPr lang="pl-PL" sz="1800" dirty="0">
                <a:ea typeface="+mn-lt"/>
                <a:cs typeface="+mn-lt"/>
              </a:rPr>
              <a:t> „Olgierd” (do stycznia 1940);</a:t>
            </a:r>
            <a:endParaRPr lang="pl-PL" sz="1800" dirty="0">
              <a:cs typeface="Calibri" panose="020F0502020204030204"/>
            </a:endParaRPr>
          </a:p>
          <a:p>
            <a:pPr marL="0" indent="0">
              <a:buNone/>
            </a:pPr>
            <a:endParaRPr lang="pl-PL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b="1" dirty="0">
                <a:ea typeface="+mn-lt"/>
                <a:cs typeface="+mn-lt"/>
              </a:rPr>
              <a:t>2.</a:t>
            </a:r>
            <a:r>
              <a:rPr lang="pl-PL" sz="1800" dirty="0">
                <a:ea typeface="+mn-lt"/>
                <a:cs typeface="+mn-lt"/>
              </a:rPr>
              <a:t> Płk. </a:t>
            </a:r>
            <a:r>
              <a:rPr lang="pl-PL" sz="1800" u="sng" dirty="0">
                <a:solidFill>
                  <a:srgbClr val="FFC000"/>
                </a:solidFill>
                <a:ea typeface="+mn-lt"/>
                <a:cs typeface="+mn-lt"/>
              </a:rPr>
              <a:t>Zdzisław Zajączkowski</a:t>
            </a:r>
            <a:r>
              <a:rPr lang="pl-PL" sz="1800" dirty="0">
                <a:ea typeface="+mn-lt"/>
                <a:cs typeface="+mn-lt"/>
              </a:rPr>
              <a:t> „Grzywa” (do marca 1941);</a:t>
            </a:r>
            <a:endParaRPr lang="pl-PL" sz="1800" dirty="0">
              <a:cs typeface="Calibri" panose="020F0502020204030204"/>
            </a:endParaRPr>
          </a:p>
          <a:p>
            <a:pPr marL="0" indent="0">
              <a:buNone/>
            </a:pPr>
            <a:endParaRPr lang="pl-PL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b="1" dirty="0">
                <a:ea typeface="+mn-lt"/>
                <a:cs typeface="+mn-lt"/>
              </a:rPr>
              <a:t>3.</a:t>
            </a:r>
            <a:r>
              <a:rPr lang="pl-PL" sz="1800" dirty="0">
                <a:ea typeface="+mn-lt"/>
                <a:cs typeface="+mn-lt"/>
              </a:rPr>
              <a:t> gen. </a:t>
            </a:r>
            <a:r>
              <a:rPr lang="pl-PL" sz="1800" u="sng" dirty="0">
                <a:solidFill>
                  <a:srgbClr val="92D050"/>
                </a:solidFill>
                <a:ea typeface="+mn-lt"/>
                <a:cs typeface="+mn-lt"/>
              </a:rPr>
              <a:t>Antoni Chruściel</a:t>
            </a:r>
            <a:r>
              <a:rPr lang="pl-PL" sz="1800" dirty="0">
                <a:ea typeface="+mn-lt"/>
                <a:cs typeface="+mn-lt"/>
              </a:rPr>
              <a:t> „Monter”(kwiecień 1941 – październik 1944)</a:t>
            </a:r>
            <a:endParaRPr lang="pl-PL" sz="1800" dirty="0">
              <a:cs typeface="Calibri"/>
            </a:endParaRPr>
          </a:p>
          <a:p>
            <a:pPr marL="0" indent="0">
              <a:buNone/>
            </a:pPr>
            <a:endParaRPr lang="pl-PL" sz="1800">
              <a:cs typeface="Calibri"/>
            </a:endParaRPr>
          </a:p>
          <a:p>
            <a:endParaRPr lang="pl-PL" sz="1800">
              <a:cs typeface="Calibri"/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BA2749F-2FDE-46B1-B2CA-A6447B468EF9}"/>
              </a:ext>
            </a:extLst>
          </p:cNvPr>
          <p:cNvCxnSpPr/>
          <p:nvPr/>
        </p:nvCxnSpPr>
        <p:spPr>
          <a:xfrm flipH="1" flipV="1">
            <a:off x="6474724" y="4747543"/>
            <a:ext cx="1102112" cy="5445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B543F140-9FE7-47F3-9959-73EEE3762D36}"/>
              </a:ext>
            </a:extLst>
          </p:cNvPr>
          <p:cNvCxnSpPr/>
          <p:nvPr/>
        </p:nvCxnSpPr>
        <p:spPr>
          <a:xfrm flipH="1">
            <a:off x="5881571" y="4710694"/>
            <a:ext cx="1077951" cy="1431071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70A08394-1626-431E-8666-48EA77BB7537}"/>
              </a:ext>
            </a:extLst>
          </p:cNvPr>
          <p:cNvCxnSpPr/>
          <p:nvPr/>
        </p:nvCxnSpPr>
        <p:spPr>
          <a:xfrm flipH="1" flipV="1">
            <a:off x="3665133" y="6121735"/>
            <a:ext cx="2245111" cy="14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F9871FDC-B2D1-4FFD-881F-E903BF0CA743}"/>
              </a:ext>
            </a:extLst>
          </p:cNvPr>
          <p:cNvCxnSpPr/>
          <p:nvPr/>
        </p:nvCxnSpPr>
        <p:spPr>
          <a:xfrm>
            <a:off x="5637639" y="991297"/>
            <a:ext cx="1626219" cy="2053682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203F9A5C-8E02-4246-90AE-C55ABCEB450F}"/>
              </a:ext>
            </a:extLst>
          </p:cNvPr>
          <p:cNvCxnSpPr/>
          <p:nvPr/>
        </p:nvCxnSpPr>
        <p:spPr>
          <a:xfrm flipH="1">
            <a:off x="4283731" y="995442"/>
            <a:ext cx="1380892" cy="3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446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C766D3-A75B-439C-B217-C3EBE180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3800" b="1" i="1" dirty="0">
                <a:cs typeface="Calibri Light"/>
              </a:rPr>
              <a:t>Odziały Okręgu Warszawa AK</a:t>
            </a:r>
            <a:endParaRPr lang="pl-PL" sz="3800" b="1" i="1" dirty="0"/>
          </a:p>
        </p:txBody>
      </p:sp>
      <p:pic>
        <p:nvPicPr>
          <p:cNvPr id="4" name="Obraz 4" descr="Obraz zawierający zewnętrzne, osoba, trawa, jednolite&#10;&#10;Opis wygenerowany automatycznie">
            <a:extLst>
              <a:ext uri="{FF2B5EF4-FFF2-40B4-BE49-F238E27FC236}">
                <a16:creationId xmlns:a16="http://schemas.microsoft.com/office/drawing/2014/main" id="{9FF62BB3-4094-489C-90F9-C8ABAFC59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8" b="1038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C1594D-C2AF-405E-A62A-323F7A67A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ea typeface="+mn-lt"/>
                <a:cs typeface="+mn-lt"/>
              </a:rPr>
              <a:t>Stan liczebności wojsk AK na terenie okręgu warszawskiego w lutym 1944 wynosił </a:t>
            </a:r>
            <a:r>
              <a:rPr lang="pl-PL" sz="2000" b="1" dirty="0">
                <a:ea typeface="+mn-lt"/>
                <a:cs typeface="+mn-lt"/>
              </a:rPr>
              <a:t>ok. 50.000 żołnierzy.</a:t>
            </a:r>
            <a:r>
              <a:rPr lang="pl-PL" sz="2000" dirty="0">
                <a:ea typeface="+mn-lt"/>
                <a:cs typeface="+mn-lt"/>
              </a:rPr>
              <a:t> Co stanowi funkcjonowanie </a:t>
            </a:r>
            <a:r>
              <a:rPr lang="pl-PL" sz="2000" b="1" dirty="0">
                <a:ea typeface="+mn-lt"/>
                <a:cs typeface="+mn-lt"/>
              </a:rPr>
              <a:t>800 plutonów</a:t>
            </a:r>
            <a:r>
              <a:rPr lang="pl-PL" sz="2000" dirty="0">
                <a:ea typeface="+mn-lt"/>
                <a:cs typeface="+mn-lt"/>
              </a:rPr>
              <a:t>, z czego 647 pełnych.</a:t>
            </a:r>
          </a:p>
          <a:p>
            <a:r>
              <a:rPr lang="pl-PL" sz="2000" dirty="0">
                <a:ea typeface="+mn-lt"/>
                <a:cs typeface="+mn-lt"/>
              </a:rPr>
              <a:t>Stan bojowy oddziałów od </a:t>
            </a:r>
            <a:r>
              <a:rPr lang="pl-PL" sz="2000" i="1" dirty="0">
                <a:ea typeface="+mn-lt"/>
                <a:cs typeface="+mn-lt"/>
              </a:rPr>
              <a:t>(1.08.1944r)</a:t>
            </a:r>
            <a:r>
              <a:rPr lang="pl-PL" sz="2000" dirty="0">
                <a:ea typeface="+mn-lt"/>
                <a:cs typeface="+mn-lt"/>
              </a:rPr>
              <a:t> okręgu wynosił w ciągu całego powstania od </a:t>
            </a:r>
            <a:r>
              <a:rPr lang="pl-PL" sz="2000" b="1" dirty="0">
                <a:ea typeface="+mn-lt"/>
                <a:cs typeface="+mn-lt"/>
              </a:rPr>
              <a:t>25.000</a:t>
            </a:r>
            <a:r>
              <a:rPr lang="pl-PL" sz="2000" dirty="0">
                <a:ea typeface="+mn-lt"/>
                <a:cs typeface="+mn-lt"/>
              </a:rPr>
              <a:t> do </a:t>
            </a:r>
            <a:r>
              <a:rPr lang="pl-PL" sz="2000" b="1" dirty="0">
                <a:ea typeface="+mn-lt"/>
                <a:cs typeface="+mn-lt"/>
              </a:rPr>
              <a:t>28.000</a:t>
            </a:r>
            <a:r>
              <a:rPr lang="pl-PL" sz="2000" dirty="0">
                <a:ea typeface="+mn-lt"/>
                <a:cs typeface="+mn-lt"/>
              </a:rPr>
              <a:t> żołnierzy, lecz o godzinie </a:t>
            </a:r>
            <a:r>
              <a:rPr lang="pl-PL" sz="2000" b="1" dirty="0">
                <a:ea typeface="+mn-lt"/>
                <a:cs typeface="+mn-lt"/>
              </a:rPr>
              <a:t>„W”</a:t>
            </a:r>
            <a:r>
              <a:rPr lang="pl-PL" sz="2000" dirty="0">
                <a:ea typeface="+mn-lt"/>
                <a:cs typeface="+mn-lt"/>
              </a:rPr>
              <a:t> do walki przystąpiło </a:t>
            </a:r>
            <a:r>
              <a:rPr lang="pl-PL" sz="2000" b="1" dirty="0">
                <a:ea typeface="+mn-lt"/>
                <a:cs typeface="+mn-lt"/>
              </a:rPr>
              <a:t>ok. 2500</a:t>
            </a:r>
            <a:r>
              <a:rPr lang="pl-PL" sz="2000" dirty="0">
                <a:ea typeface="+mn-lt"/>
                <a:cs typeface="+mn-lt"/>
              </a:rPr>
              <a:t> uzbrojonych powstańców.</a:t>
            </a:r>
            <a:endParaRPr lang="pl-PL" sz="2000" dirty="0">
              <a:cs typeface="Calibri"/>
            </a:endParaRPr>
          </a:p>
        </p:txBody>
      </p:sp>
      <p:sp>
        <p:nvSpPr>
          <p:cNvPr id="5" name="Chmurka 4">
            <a:extLst>
              <a:ext uri="{FF2B5EF4-FFF2-40B4-BE49-F238E27FC236}">
                <a16:creationId xmlns:a16="http://schemas.microsoft.com/office/drawing/2014/main" id="{BD488B98-F83F-4029-B347-D069C9973C1F}"/>
              </a:ext>
            </a:extLst>
          </p:cNvPr>
          <p:cNvSpPr/>
          <p:nvPr/>
        </p:nvSpPr>
        <p:spPr>
          <a:xfrm>
            <a:off x="137533" y="3705922"/>
            <a:ext cx="3995851" cy="2908608"/>
          </a:xfrm>
          <a:prstGeom prst="clou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i="1" dirty="0">
                <a:solidFill>
                  <a:schemeClr val="tx1"/>
                </a:solidFill>
                <a:cs typeface="Calibri"/>
              </a:rPr>
              <a:t>Oddziały okręgu Warszawa AK</a:t>
            </a:r>
            <a:endParaRPr lang="pl-PL" sz="2800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686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zewnętrzne, jednolite, zdjęcie&#10;&#10;Opis wygenerowany automatycznie">
            <a:extLst>
              <a:ext uri="{FF2B5EF4-FFF2-40B4-BE49-F238E27FC236}">
                <a16:creationId xmlns:a16="http://schemas.microsoft.com/office/drawing/2014/main" id="{C68E1341-5C88-40E6-A99E-32ACB956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6" b="1439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46B893B-B014-4548-8246-688E2950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pl-PL" sz="2600" i="1" dirty="0">
                <a:cs typeface="Calibri Light"/>
              </a:rPr>
              <a:t>Rozpiska </a:t>
            </a:r>
            <a:r>
              <a:rPr lang="pl-PL" sz="2600" b="1" i="1" dirty="0">
                <a:solidFill>
                  <a:schemeClr val="accent4">
                    <a:lumMod val="50000"/>
                  </a:schemeClr>
                </a:solidFill>
                <a:cs typeface="Calibri Light"/>
              </a:rPr>
              <a:t>oddz</a:t>
            </a:r>
            <a:r>
              <a:rPr lang="pl-PL" sz="2600" b="1" i="1" dirty="0">
                <a:solidFill>
                  <a:schemeClr val="accent2">
                    <a:lumMod val="50000"/>
                  </a:schemeClr>
                </a:solidFill>
                <a:cs typeface="Calibri Light"/>
              </a:rPr>
              <a:t>iałów</a:t>
            </a:r>
            <a:r>
              <a:rPr lang="pl-PL" sz="2600" b="1" i="1" dirty="0">
                <a:cs typeface="Calibri Light"/>
              </a:rPr>
              <a:t> </a:t>
            </a:r>
            <a:r>
              <a:rPr lang="pl-PL" sz="2600" i="1" dirty="0">
                <a:cs typeface="Calibri Light"/>
              </a:rPr>
              <a:t>dyspozycyjnych Okręg Warszawki AK oraz ich</a:t>
            </a:r>
            <a:r>
              <a:rPr lang="pl-PL" sz="2600" b="1" i="1" dirty="0">
                <a:cs typeface="Calibri Light"/>
              </a:rPr>
              <a:t> </a:t>
            </a:r>
            <a:r>
              <a:rPr lang="pl-PL" sz="2600" b="1" dirty="0">
                <a:cs typeface="Calibri Light"/>
              </a:rPr>
              <a:t>dowódcy</a:t>
            </a:r>
            <a:r>
              <a:rPr lang="pl-PL" sz="2600" b="1" i="1" dirty="0">
                <a:cs typeface="Calibri Light"/>
              </a:rPr>
              <a:t>:</a:t>
            </a:r>
            <a:endParaRPr lang="pl-PL" sz="2600" dirty="0">
              <a:cs typeface="Calibri Light" panose="020F03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9E3CAC-1A4A-4D8F-BBF4-5381A03FE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Kedyw </a:t>
            </a:r>
            <a:r>
              <a:rPr lang="pl-PL" sz="1800" dirty="0">
                <a:ea typeface="+mn-lt"/>
                <a:cs typeface="+mn-lt"/>
              </a:rPr>
              <a:t>– </a:t>
            </a:r>
            <a:r>
              <a:rPr lang="pl-PL" sz="1800" b="1" dirty="0">
                <a:ea typeface="+mn-lt"/>
                <a:cs typeface="+mn-lt"/>
              </a:rPr>
              <a:t>Dowódca</a:t>
            </a:r>
            <a:r>
              <a:rPr lang="pl-PL" sz="1800" dirty="0">
                <a:ea typeface="+mn-lt"/>
                <a:cs typeface="+mn-lt"/>
              </a:rPr>
              <a:t> </a:t>
            </a:r>
            <a:r>
              <a:rPr lang="pl-PL" sz="1800" b="1" dirty="0">
                <a:ea typeface="+mn-lt"/>
                <a:cs typeface="+mn-lt"/>
              </a:rPr>
              <a:t>ppor. Józef Roman Rybicki „Andrzej”</a:t>
            </a:r>
            <a:endParaRPr lang="pl-PL" sz="1800" b="1" dirty="0">
              <a:cs typeface="Calibri" panose="020F0502020204030204"/>
            </a:endParaRPr>
          </a:p>
          <a:p>
            <a:r>
              <a:rPr lang="pl-PL" sz="1800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Oddział dyspozycyjny „A” („Kolegium A”)</a:t>
            </a:r>
            <a:r>
              <a:rPr lang="pl-PL" sz="1800" dirty="0">
                <a:ea typeface="+mn-lt"/>
                <a:cs typeface="+mn-lt"/>
              </a:rPr>
              <a:t> – </a:t>
            </a:r>
            <a:r>
              <a:rPr lang="pl-PL" sz="1800" b="1" dirty="0">
                <a:ea typeface="+mn-lt"/>
                <a:cs typeface="+mn-lt"/>
              </a:rPr>
              <a:t>dowódca ppor. rez. Tadeusz </a:t>
            </a:r>
            <a:r>
              <a:rPr lang="pl-PL" sz="1800" b="1" dirty="0" err="1">
                <a:ea typeface="+mn-lt"/>
                <a:cs typeface="+mn-lt"/>
              </a:rPr>
              <a:t>Wiwatowski</a:t>
            </a:r>
            <a:r>
              <a:rPr lang="pl-PL" sz="1800" b="1" dirty="0">
                <a:ea typeface="+mn-lt"/>
                <a:cs typeface="+mn-lt"/>
              </a:rPr>
              <a:t> „Olszyna”</a:t>
            </a:r>
            <a:endParaRPr lang="pl-PL" sz="1800" b="1" dirty="0">
              <a:cs typeface="Calibri"/>
            </a:endParaRPr>
          </a:p>
          <a:p>
            <a:r>
              <a:rPr lang="pl-PL" sz="1800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Oddział dyspozycyjny „B” („Kolegium B”) KOSA</a:t>
            </a:r>
            <a:r>
              <a:rPr lang="pl-PL" sz="1800" dirty="0">
                <a:ea typeface="+mn-lt"/>
                <a:cs typeface="+mn-lt"/>
              </a:rPr>
              <a:t> – </a:t>
            </a:r>
            <a:r>
              <a:rPr lang="pl-PL" sz="1800" b="1" dirty="0">
                <a:ea typeface="+mn-lt"/>
                <a:cs typeface="+mn-lt"/>
              </a:rPr>
              <a:t>dowódca por. Ludwik Witkowski „Kosa”</a:t>
            </a:r>
            <a:endParaRPr lang="pl-PL" sz="1800" b="1" dirty="0">
              <a:cs typeface="Calibri"/>
            </a:endParaRPr>
          </a:p>
          <a:p>
            <a:r>
              <a:rPr lang="pl-PL" sz="1800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TOW Śródmieście („Kolegium C”)</a:t>
            </a:r>
            <a:r>
              <a:rPr lang="pl-PL" sz="1800" dirty="0">
                <a:ea typeface="+mn-lt"/>
                <a:cs typeface="+mn-lt"/>
              </a:rPr>
              <a:t> – </a:t>
            </a:r>
            <a:r>
              <a:rPr lang="pl-PL" sz="1800" b="1" dirty="0">
                <a:ea typeface="+mn-lt"/>
                <a:cs typeface="+mn-lt"/>
              </a:rPr>
              <a:t>dowódca ppor. rez. Edward Paszkowski „Wiktor”</a:t>
            </a:r>
            <a:endParaRPr lang="pl-PL" sz="1800" b="1" dirty="0">
              <a:cs typeface="Calibri"/>
            </a:endParaRPr>
          </a:p>
          <a:p>
            <a:r>
              <a:rPr lang="pl-PL" sz="1800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Kobiece patrole minerskie </a:t>
            </a:r>
            <a:r>
              <a:rPr lang="pl-PL" sz="1800" dirty="0">
                <a:ea typeface="+mn-lt"/>
                <a:cs typeface="+mn-lt"/>
              </a:rPr>
              <a:t>–  </a:t>
            </a:r>
            <a:r>
              <a:rPr lang="pl-PL" sz="1800" b="1" dirty="0">
                <a:ea typeface="+mn-lt"/>
                <a:cs typeface="+mn-lt"/>
              </a:rPr>
              <a:t>dowódca dr med. Zofia Franio „Doktor”</a:t>
            </a:r>
            <a:endParaRPr lang="pl-PL" sz="1800" b="1" dirty="0">
              <a:cs typeface="Calibri"/>
            </a:endParaRPr>
          </a:p>
          <a:p>
            <a:endParaRPr lang="pl-PL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6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37EFF02-96F2-4C78-99BA-291974B1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477" y="4415"/>
            <a:ext cx="5361877" cy="684917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0D90DC-3795-4993-A155-78A398E3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>
                <a:cs typeface="Calibri Light"/>
              </a:rPr>
              <a:t>Jak podzielony był Okręg</a:t>
            </a:r>
            <a:br>
              <a:rPr lang="pl-PL" b="1" i="1" dirty="0">
                <a:cs typeface="Calibri Light"/>
              </a:rPr>
            </a:br>
            <a:r>
              <a:rPr lang="pl-PL" b="1" i="1" dirty="0">
                <a:cs typeface="Calibri Light"/>
              </a:rPr>
              <a:t> Warszawa AK?</a:t>
            </a:r>
            <a:endParaRPr lang="pl-PL" dirty="0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462F89-5F94-4310-BAF5-857D17C5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sz="1800" dirty="0">
                <a:latin typeface="Comic Sans MS"/>
                <a:ea typeface="+mn-lt"/>
                <a:cs typeface="+mn-lt"/>
              </a:rPr>
              <a:t>Okręg początkowo dzielił się na sześć obwodów.</a:t>
            </a:r>
            <a:br>
              <a:rPr lang="pl-PL" sz="1800" dirty="0">
                <a:latin typeface="Comic Sans MS"/>
                <a:ea typeface="+mn-lt"/>
                <a:cs typeface="+mn-lt"/>
              </a:rPr>
            </a:br>
            <a:r>
              <a:rPr lang="pl-PL" sz="1800" dirty="0">
                <a:latin typeface="Comic Sans MS"/>
                <a:ea typeface="+mn-lt"/>
                <a:cs typeface="+mn-lt"/>
              </a:rPr>
              <a:t> W </a:t>
            </a:r>
            <a:r>
              <a:rPr lang="pl-PL" sz="1800" b="1" dirty="0">
                <a:latin typeface="Comic Sans MS"/>
                <a:ea typeface="+mn-lt"/>
                <a:cs typeface="+mn-lt"/>
              </a:rPr>
              <a:t>styczniu 1942</a:t>
            </a:r>
            <a:r>
              <a:rPr lang="pl-PL" sz="1800" dirty="0">
                <a:latin typeface="Comic Sans MS"/>
                <a:ea typeface="+mn-lt"/>
                <a:cs typeface="+mn-lt"/>
              </a:rPr>
              <a:t> z powiatu warszawskiego</a:t>
            </a:r>
            <a:br>
              <a:rPr lang="pl-PL" sz="1800" dirty="0">
                <a:latin typeface="Comic Sans MS"/>
                <a:ea typeface="+mn-lt"/>
                <a:cs typeface="+mn-lt"/>
              </a:rPr>
            </a:br>
            <a:r>
              <a:rPr lang="pl-PL" sz="1800" dirty="0">
                <a:latin typeface="Comic Sans MS"/>
                <a:ea typeface="+mn-lt"/>
                <a:cs typeface="+mn-lt"/>
              </a:rPr>
              <a:t> wyłączono </a:t>
            </a:r>
            <a:r>
              <a:rPr lang="pl-PL" sz="1800" b="1" dirty="0">
                <a:latin typeface="Comic Sans MS"/>
                <a:ea typeface="+mn-lt"/>
                <a:cs typeface="+mn-lt"/>
              </a:rPr>
              <a:t>samodzielny rejon Okęcie</a:t>
            </a:r>
            <a:r>
              <a:rPr lang="pl-PL" sz="1800" dirty="0">
                <a:latin typeface="Comic Sans MS"/>
                <a:ea typeface="+mn-lt"/>
                <a:cs typeface="+mn-lt"/>
              </a:rPr>
              <a:t>, </a:t>
            </a:r>
            <a:br>
              <a:rPr lang="pl-PL" sz="1800" dirty="0">
                <a:latin typeface="Comic Sans MS"/>
                <a:ea typeface="+mn-lt"/>
                <a:cs typeface="+mn-lt"/>
              </a:rPr>
            </a:br>
            <a:r>
              <a:rPr lang="pl-PL" sz="1800" dirty="0">
                <a:latin typeface="Comic Sans MS"/>
                <a:ea typeface="+mn-lt"/>
                <a:cs typeface="+mn-lt"/>
              </a:rPr>
              <a:t>włączając go w skład okręgu.</a:t>
            </a:r>
            <a:br>
              <a:rPr lang="pl-PL" sz="1800" dirty="0">
                <a:latin typeface="Comic Sans MS"/>
                <a:ea typeface="+mn-lt"/>
                <a:cs typeface="+mn-lt"/>
              </a:rPr>
            </a:br>
            <a:r>
              <a:rPr lang="pl-PL" sz="1800" dirty="0">
                <a:latin typeface="Comic Sans MS"/>
                <a:ea typeface="+mn-lt"/>
                <a:cs typeface="+mn-lt"/>
              </a:rPr>
              <a:t> Z tego samego powodu </a:t>
            </a:r>
            <a:r>
              <a:rPr lang="pl-PL" sz="1800" b="1" dirty="0">
                <a:latin typeface="Comic Sans MS"/>
                <a:ea typeface="+mn-lt"/>
                <a:cs typeface="+mn-lt"/>
              </a:rPr>
              <a:t>w połowie 1942</a:t>
            </a:r>
            <a:br>
              <a:rPr lang="pl-PL" sz="1800" b="1" dirty="0">
                <a:latin typeface="Comic Sans MS"/>
                <a:ea typeface="+mn-lt"/>
                <a:cs typeface="+mn-lt"/>
              </a:rPr>
            </a:br>
            <a:r>
              <a:rPr lang="pl-PL" sz="1800" dirty="0">
                <a:latin typeface="Comic Sans MS"/>
                <a:ea typeface="+mn-lt"/>
                <a:cs typeface="+mn-lt"/>
              </a:rPr>
              <a:t> w skład okręgu włączono </a:t>
            </a:r>
            <a:r>
              <a:rPr lang="pl-PL" sz="1800" b="1" dirty="0">
                <a:latin typeface="Comic Sans MS"/>
                <a:ea typeface="+mn-lt"/>
                <a:cs typeface="+mn-lt"/>
              </a:rPr>
              <a:t>powiat warszawski</a:t>
            </a:r>
            <a:r>
              <a:rPr lang="pl-PL" sz="1800" dirty="0">
                <a:latin typeface="Comic Sans MS"/>
                <a:ea typeface="+mn-lt"/>
                <a:cs typeface="+mn-lt"/>
              </a:rPr>
              <a:t>.</a:t>
            </a:r>
          </a:p>
          <a:p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L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is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t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cs typeface="Calibri" panose="020F0502020204030204"/>
              </a:rPr>
              <a:t>a</a:t>
            </a:r>
            <a:r>
              <a:rPr lang="pl-PL" b="1" i="1" dirty="0">
                <a:cs typeface="Calibri" panose="020F0502020204030204"/>
              </a:rPr>
              <a:t>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w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sz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cs typeface="Calibri" panose="020F0502020204030204"/>
              </a:rPr>
              <a:t>y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s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cs typeface="Calibri" panose="020F0502020204030204"/>
              </a:rPr>
              <a:t>t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k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cs typeface="Calibri" panose="020F0502020204030204"/>
              </a:rPr>
              <a:t>i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c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h</a:t>
            </a:r>
            <a:r>
              <a:rPr lang="pl-PL" b="1" i="1" dirty="0">
                <a:cs typeface="Calibri" panose="020F0502020204030204"/>
              </a:rPr>
              <a:t>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o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b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w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cs typeface="Calibri" panose="020F0502020204030204"/>
              </a:rPr>
              <a:t>od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ó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  <a:cs typeface="Calibri" panose="020F0502020204030204"/>
              </a:rPr>
              <a:t>w</a:t>
            </a:r>
            <a:r>
              <a:rPr lang="pl-PL" b="1" i="1" dirty="0">
                <a:solidFill>
                  <a:schemeClr val="accent2">
                    <a:lumMod val="50000"/>
                  </a:schemeClr>
                </a:solidFill>
                <a:cs typeface="Calibri" panose="020F0502020204030204"/>
              </a:rPr>
              <a:t>:</a:t>
            </a:r>
            <a:br>
              <a:rPr lang="pl-PL" b="1" i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</a:br>
            <a:r>
              <a:rPr lang="pl-PL" sz="1600" b="1" dirty="0">
                <a:ea typeface="+mn-lt"/>
                <a:cs typeface="+mn-lt"/>
              </a:rPr>
              <a:t>1.</a:t>
            </a:r>
            <a:r>
              <a:rPr lang="pl-PL" sz="1600" dirty="0">
                <a:ea typeface="+mn-lt"/>
                <a:cs typeface="+mn-lt"/>
              </a:rPr>
              <a:t>Obwód I - Śródmieście, Stare Miasto</a:t>
            </a:r>
            <a:endParaRPr lang="pl-PL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2.</a:t>
            </a:r>
            <a:r>
              <a:rPr lang="pl-PL" sz="1600" dirty="0">
                <a:ea typeface="+mn-lt"/>
                <a:cs typeface="+mn-lt"/>
              </a:rPr>
              <a:t>Obwód II - Żoliborz, Marymont, Bielany</a:t>
            </a:r>
            <a:endParaRPr lang="pl-PL" sz="16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3.</a:t>
            </a:r>
            <a:r>
              <a:rPr lang="pl-PL" sz="1600" dirty="0">
                <a:ea typeface="+mn-lt"/>
                <a:cs typeface="+mn-lt"/>
              </a:rPr>
              <a:t>Obwód III - Wola</a:t>
            </a: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4.</a:t>
            </a:r>
            <a:r>
              <a:rPr lang="pl-PL" sz="1600" dirty="0">
                <a:ea typeface="+mn-lt"/>
                <a:cs typeface="+mn-lt"/>
              </a:rPr>
              <a:t>Obwód IV - Ochota</a:t>
            </a:r>
            <a:endParaRPr lang="pl-PL" sz="16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5.</a:t>
            </a:r>
            <a:r>
              <a:rPr lang="pl-PL" sz="1600" dirty="0">
                <a:ea typeface="+mn-lt"/>
                <a:cs typeface="+mn-lt"/>
              </a:rPr>
              <a:t> Obwód V - Mokotów</a:t>
            </a:r>
            <a:endParaRPr lang="pl-PL" sz="16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6.</a:t>
            </a:r>
            <a:r>
              <a:rPr lang="pl-PL" sz="1600" dirty="0">
                <a:ea typeface="+mn-lt"/>
                <a:cs typeface="+mn-lt"/>
              </a:rPr>
              <a:t> Obwód VI - Praga</a:t>
            </a:r>
            <a:endParaRPr lang="pl-PL" sz="16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7.</a:t>
            </a:r>
            <a:r>
              <a:rPr lang="pl-PL" sz="1600" dirty="0">
                <a:ea typeface="+mn-lt"/>
                <a:cs typeface="+mn-lt"/>
              </a:rPr>
              <a:t> Obwód VII - Powiat Warszawski</a:t>
            </a:r>
            <a:endParaRPr lang="pl-PL" sz="16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     </a:t>
            </a:r>
            <a:r>
              <a:rPr lang="pl-PL" sz="1600" b="1" dirty="0">
                <a:ea typeface="+mn-lt"/>
                <a:cs typeface="+mn-lt"/>
              </a:rPr>
              <a:t>8.</a:t>
            </a:r>
            <a:r>
              <a:rPr lang="pl-PL" sz="1600" dirty="0">
                <a:ea typeface="+mn-lt"/>
                <a:cs typeface="+mn-lt"/>
              </a:rPr>
              <a:t> VIII samodzielny rejon Okęcie</a:t>
            </a:r>
            <a:endParaRPr lang="pl-PL" sz="1600" dirty="0">
              <a:cs typeface="Calibri" panose="020F0502020204030204"/>
            </a:endParaRPr>
          </a:p>
          <a:p>
            <a:endParaRPr lang="pl-PL" dirty="0">
              <a:cs typeface="Calibri" panose="020F0502020204030204"/>
            </a:endParaRPr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B23B3497-9925-4724-83CE-7E5B2D91590F}"/>
              </a:ext>
            </a:extLst>
          </p:cNvPr>
          <p:cNvSpPr/>
          <p:nvPr/>
        </p:nvSpPr>
        <p:spPr>
          <a:xfrm>
            <a:off x="3946890" y="4007924"/>
            <a:ext cx="2685584" cy="163551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Zaświadczenie</a:t>
            </a:r>
            <a:br>
              <a:rPr lang="pl-PL" dirty="0">
                <a:solidFill>
                  <a:schemeClr val="accent6">
                    <a:lumMod val="50000"/>
                  </a:schemeClr>
                </a:solidFill>
                <a:cs typeface="Calibri"/>
              </a:rPr>
            </a:br>
            <a:r>
              <a:rPr lang="pl-PL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członkostwa w AK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8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>
            <a:extLst>
              <a:ext uri="{FF2B5EF4-FFF2-40B4-BE49-F238E27FC236}">
                <a16:creationId xmlns:a16="http://schemas.microsoft.com/office/drawing/2014/main" id="{A15E8808-C212-4BE0-86B3-4C36898A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44"/>
            <a:ext cx="3305175" cy="2458212"/>
          </a:xfrm>
          <a:prstGeom prst="rect">
            <a:avLst/>
          </a:prstGeom>
        </p:spPr>
      </p:pic>
      <p:pic>
        <p:nvPicPr>
          <p:cNvPr id="8" name="Obraz 8" descr="Obraz zawierający rysunek&#10;&#10;Opis wygenerowany automatycznie">
            <a:extLst>
              <a:ext uri="{FF2B5EF4-FFF2-40B4-BE49-F238E27FC236}">
                <a16:creationId xmlns:a16="http://schemas.microsoft.com/office/drawing/2014/main" id="{CA4B0092-DB3E-472B-A01B-144E0CFCB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0000">
            <a:off x="87515" y="3253709"/>
            <a:ext cx="4048125" cy="3692423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E4734030-3C6B-4CB2-9984-03DF0E7D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8172450" y="43160"/>
            <a:ext cx="4019550" cy="3209330"/>
          </a:xfrm>
          <a:prstGeom prst="rect">
            <a:avLst/>
          </a:prstGeom>
        </p:spPr>
      </p:pic>
      <p:pic>
        <p:nvPicPr>
          <p:cNvPr id="4" name="Obraz 4" descr="Obraz zawierający budynek, zdjęcie, siedzi, bok&#10;&#10;Opis wygenerowany automatycznie">
            <a:extLst>
              <a:ext uri="{FF2B5EF4-FFF2-40B4-BE49-F238E27FC236}">
                <a16:creationId xmlns:a16="http://schemas.microsoft.com/office/drawing/2014/main" id="{737BD38A-22A4-4259-98E0-09FB3987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0062" y="2158472"/>
            <a:ext cx="4592947" cy="4592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Księżyc 4">
            <a:extLst>
              <a:ext uri="{FF2B5EF4-FFF2-40B4-BE49-F238E27FC236}">
                <a16:creationId xmlns:a16="http://schemas.microsoft.com/office/drawing/2014/main" id="{25F08472-CD40-441D-8A6C-5C610CBF3A09}"/>
              </a:ext>
            </a:extLst>
          </p:cNvPr>
          <p:cNvSpPr/>
          <p:nvPr/>
        </p:nvSpPr>
        <p:spPr>
          <a:xfrm rot="5400000">
            <a:off x="4290197" y="-2447461"/>
            <a:ext cx="3196680" cy="8800168"/>
          </a:xfrm>
          <a:prstGeom prst="mo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cs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06BAE9-269D-40E4-B387-C477567F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103" y="904101"/>
            <a:ext cx="5190893" cy="805173"/>
          </a:xfrm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cs typeface="Calibri Light" panose="020F0302020204030204"/>
              </a:rPr>
              <a:t>Dziękuję za uwagę</a:t>
            </a:r>
          </a:p>
        </p:txBody>
      </p:sp>
      <p:pic>
        <p:nvPicPr>
          <p:cNvPr id="9" name="Obraz 9" descr="Obraz zawierający obiekt, moneta, siedzi, stół&#10;&#10;Opis wygenerowany automatycznie">
            <a:extLst>
              <a:ext uri="{FF2B5EF4-FFF2-40B4-BE49-F238E27FC236}">
                <a16:creationId xmlns:a16="http://schemas.microsoft.com/office/drawing/2014/main" id="{C3278A7C-A998-46CE-932D-016A3284A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0000">
            <a:off x="8540046" y="3230512"/>
            <a:ext cx="251460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jednolite, odzież&#10;&#10;Opis wygenerowany automatycznie">
            <a:extLst>
              <a:ext uri="{FF2B5EF4-FFF2-40B4-BE49-F238E27FC236}">
                <a16:creationId xmlns:a16="http://schemas.microsoft.com/office/drawing/2014/main" id="{D0580625-CBED-4220-ADD9-B92BD0A0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8" r="1" b="80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C5D5FD-A779-477C-8AE6-80098566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l-PL" sz="3600" b="1" i="1" dirty="0">
                <a:cs typeface="Calibri Light"/>
              </a:rPr>
              <a:t>Źródła: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77FA79-4782-41BD-AA03-AD5D53CA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700">
                <a:cs typeface="Calibri"/>
              </a:rPr>
              <a:t>Google grafika</a:t>
            </a:r>
          </a:p>
          <a:p>
            <a:r>
              <a:rPr lang="pl-PL" sz="1700">
                <a:cs typeface="Calibri"/>
              </a:rPr>
              <a:t>Encyklopedia II Wojny Światowej</a:t>
            </a:r>
          </a:p>
          <a:p>
            <a:r>
              <a:rPr lang="pl-PL" sz="1700">
                <a:cs typeface="Calibri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74611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Okręg Warszawa Armii Krajowej</vt:lpstr>
      <vt:lpstr>Czym jest Okręg Warszawa AK???</vt:lpstr>
      <vt:lpstr>Czym zajmował się Okręg Warszawa AK?</vt:lpstr>
      <vt:lpstr>Dowództwo Warszawskiego Okręgu AK</vt:lpstr>
      <vt:lpstr>Odziały Okręgu Warszawa AK</vt:lpstr>
      <vt:lpstr>Rozpiska oddziałów dyspozycyjnych Okręg Warszawki AK oraz ich dowódcy:</vt:lpstr>
      <vt:lpstr>Jak podzielony był Okręg  Warszawa AK?</vt:lpstr>
      <vt:lpstr>Dziękuję za uwagę</vt:lpstr>
      <vt:lpstr>Źródła: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699</cp:revision>
  <dcterms:created xsi:type="dcterms:W3CDTF">2020-11-06T12:51:01Z</dcterms:created>
  <dcterms:modified xsi:type="dcterms:W3CDTF">2020-12-04T10:45:01Z</dcterms:modified>
</cp:coreProperties>
</file>