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Narodowe_Zjednoczenie_Wojskowe" TargetMode="External"/><Relationship Id="rId13" Type="http://schemas.openxmlformats.org/officeDocument/2006/relationships/hyperlink" Target="https://pl.wikipedia.org/w/index.php?title=Wolno%C5%9B%C4%87_i_Sprawiedliwo%C5%9B%C4%87_(Polska)&amp;action=edit&amp;redlink=1" TargetMode="External"/><Relationship Id="rId3" Type="http://schemas.openxmlformats.org/officeDocument/2006/relationships/hyperlink" Target="https://pl.wikipedia.org/wiki/Armia_Krajowa_Obywatelska" TargetMode="External"/><Relationship Id="rId7" Type="http://schemas.openxmlformats.org/officeDocument/2006/relationships/hyperlink" Target="https://pl.wikipedia.org/wiki/Narodowe_Si%C5%82y_Zbrojne" TargetMode="External"/><Relationship Id="rId12" Type="http://schemas.openxmlformats.org/officeDocument/2006/relationships/hyperlink" Target="https://pl.wikipedia.org/wiki/Zrzeszenie_Wolno%C5%9B%C4%87_i_Niezawis%C5%82o%C5%9B%C4%87" TargetMode="External"/><Relationship Id="rId2" Type="http://schemas.openxmlformats.org/officeDocument/2006/relationships/hyperlink" Target="https://pl.wikipedia.org/wiki/Armia_Krajow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Konspiracyjne_Wojsko_Polskie" TargetMode="External"/><Relationship Id="rId11" Type="http://schemas.openxmlformats.org/officeDocument/2006/relationships/hyperlink" Target="https://pl.wikipedia.org/wiki/Wielkopolska_Samodzielna_Grupa_Ochotnicza_Warta" TargetMode="External"/><Relationship Id="rId5" Type="http://schemas.openxmlformats.org/officeDocument/2006/relationships/hyperlink" Target="https://pl.wikipedia.org/wiki/Delegatura_Si%C5%82_Zbrojnych_na_Kraj" TargetMode="External"/><Relationship Id="rId10" Type="http://schemas.openxmlformats.org/officeDocument/2006/relationships/hyperlink" Target="https://pl.wikipedia.org/wiki/Ruch_Oporu_Armii_Krajowej" TargetMode="External"/><Relationship Id="rId4" Type="http://schemas.openxmlformats.org/officeDocument/2006/relationships/hyperlink" Target="https://pl.wikipedia.org/wiki/Armia_Polska_w_Kraju" TargetMode="External"/><Relationship Id="rId9" Type="http://schemas.openxmlformats.org/officeDocument/2006/relationships/hyperlink" Target="https://pl.wikipedia.org/wiki/NIE" TargetMode="External"/><Relationship Id="rId1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1 marca  Narodowy </a:t>
            </a:r>
            <a:br>
              <a:rPr lang="pl-PL" dirty="0" smtClean="0"/>
            </a:br>
            <a:r>
              <a:rPr lang="pl-PL" sz="6700" dirty="0" smtClean="0"/>
              <a:t>dzień Pamięci </a:t>
            </a:r>
            <a:br>
              <a:rPr lang="pl-PL" sz="6700" dirty="0" smtClean="0"/>
            </a:br>
            <a:r>
              <a:rPr lang="pl-PL" sz="6700" dirty="0" smtClean="0"/>
              <a:t>,,Żołnierzy wyklętych”</a:t>
            </a:r>
            <a:endParaRPr lang="pl-PL" sz="67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JULKA BERENT KL. VII 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3180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Żołnierze wyklęci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800" y="837127"/>
            <a:ext cx="10394707" cy="453745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l-PL" sz="1400" dirty="0" smtClean="0"/>
              <a:t>byli </a:t>
            </a:r>
            <a:r>
              <a:rPr lang="pl-PL" sz="1400" dirty="0"/>
              <a:t>żołnierzami polskiego powojennego podziemia niepodległościowego i antykomunistycznego, którzy stawiali opór sowietyzacji Polski i podporządkowaniu jej </a:t>
            </a:r>
            <a:r>
              <a:rPr lang="pl-PL" sz="1400" dirty="0" smtClean="0"/>
              <a:t>ZSRR,</a:t>
            </a:r>
          </a:p>
          <a:p>
            <a:pPr>
              <a:buFontTx/>
              <a:buChar char="-"/>
            </a:pPr>
            <a:r>
              <a:rPr lang="pl-PL" sz="1400" dirty="0" smtClean="0"/>
              <a:t>przykładem </a:t>
            </a:r>
            <a:r>
              <a:rPr lang="pl-PL" sz="1400" dirty="0"/>
              <a:t>najliczniejszej antykomunistycznej konspiracji zbrojnej w skali europejskiej, obejmującej teren całej Polski, w tym także utracone na rzecz Związku Sowieckiego  Kresy Wschodnie II RP</a:t>
            </a:r>
            <a:r>
              <a:rPr lang="pl-PL" sz="1400" dirty="0" smtClean="0"/>
              <a:t>.</a:t>
            </a:r>
          </a:p>
          <a:p>
            <a:pPr>
              <a:buFontTx/>
              <a:buChar char="-"/>
            </a:pPr>
            <a:r>
              <a:rPr lang="pl-PL" sz="1400" dirty="0"/>
              <a:t>Liczbę członków wszystkich organizacji i grup konspiracyjnych szacuje się na 120-180 tysięcy. </a:t>
            </a:r>
            <a:endParaRPr lang="pl-PL" sz="1400" dirty="0" smtClean="0"/>
          </a:p>
          <a:p>
            <a:pPr>
              <a:buFontTx/>
              <a:buChar char="-"/>
            </a:pPr>
            <a:r>
              <a:rPr lang="pl-PL" sz="1400" dirty="0"/>
              <a:t>Uczestników ruchu partyzanckiego określa się też jako „żołnierzy drugiej konspiracji” lub „Żołnierzy Niezłomnych</a:t>
            </a:r>
            <a:r>
              <a:rPr lang="pl-PL" sz="1400" dirty="0" smtClean="0"/>
              <a:t>”.</a:t>
            </a:r>
          </a:p>
          <a:p>
            <a:pPr>
              <a:buFontTx/>
              <a:buChar char="-"/>
            </a:pPr>
            <a:r>
              <a:rPr lang="pl-PL" sz="1400" dirty="0"/>
              <a:t>Sformułowanie „Żołnierze Wyklęci” powstało w 1993 roku – po raz pierwszy użyto go w tytule wystawy „Żołnierze Wyklęci – antykomunistyczne podziemie zbrojne po 1944 r.”, zorganizowanej przez Ligę Republikańską na Uniwersytecie Warszawskim</a:t>
            </a:r>
          </a:p>
        </p:txBody>
      </p:sp>
    </p:spTree>
    <p:extLst>
      <p:ext uri="{BB962C8B-B14F-4D97-AF65-F5344CB8AC3E}">
        <p14:creationId xmlns:p14="http://schemas.microsoft.com/office/powerpoint/2010/main" val="3147213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1" y="231820"/>
            <a:ext cx="6912734" cy="5112912"/>
          </a:xfrm>
        </p:spPr>
        <p:txBody>
          <a:bodyPr>
            <a:normAutofit/>
          </a:bodyPr>
          <a:lstStyle/>
          <a:p>
            <a:r>
              <a:rPr lang="pl-PL" sz="4800" b="1" dirty="0"/>
              <a:t>chłopska </a:t>
            </a:r>
            <a:r>
              <a:rPr lang="pl-PL" sz="4800" b="1" dirty="0" smtClean="0"/>
              <a:t>Wandea</a:t>
            </a:r>
            <a:r>
              <a:rPr lang="pl-PL" sz="2200" b="1" dirty="0" smtClean="0"/>
              <a:t/>
            </a:r>
            <a:br>
              <a:rPr lang="pl-PL" sz="2200" b="1" dirty="0" smtClean="0"/>
            </a:br>
            <a:r>
              <a:rPr lang="pl-PL" sz="2200" b="1" dirty="0"/>
              <a:t/>
            </a:r>
            <a:br>
              <a:rPr lang="pl-PL" sz="2200" b="1" dirty="0"/>
            </a:br>
            <a:r>
              <a:rPr lang="pl-PL" sz="2400" b="1" dirty="0">
                <a:solidFill>
                  <a:schemeClr val="tx1"/>
                </a:solidFill>
              </a:rPr>
              <a:t/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dirty="0">
                <a:solidFill>
                  <a:schemeClr val="tx1"/>
                </a:solidFill>
              </a:rPr>
              <a:t>Podziemie powojenne to jest chłopska irredenta, Wandea. Odsetek ziemian, zawodowych oficerów, ludzi wolnych zawodów jest niewielki. 90 proc. stanowią chłopi i szlachta zaściankowa, którą od chłopów różniło wyłącznie pochodzenie, natomiast nie status materialny.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234" y="437882"/>
            <a:ext cx="2956079" cy="5009881"/>
          </a:xfrm>
        </p:spPr>
      </p:pic>
    </p:spTree>
    <p:extLst>
      <p:ext uri="{BB962C8B-B14F-4D97-AF65-F5344CB8AC3E}">
        <p14:creationId xmlns:p14="http://schemas.microsoft.com/office/powerpoint/2010/main" val="1470658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98679" y="-1996225"/>
            <a:ext cx="10394707" cy="7173532"/>
          </a:xfrm>
        </p:spPr>
        <p:txBody>
          <a:bodyPr/>
          <a:lstStyle/>
          <a:p>
            <a:r>
              <a:rPr lang="pl-PL" dirty="0"/>
              <a:t>1 marca 1951 r. w więzieniu na warszawskim Mokotowie, po pokazowym procesie, rozstrzelano siedmiu członków niepodległościowego IV Zarządu Głównego Zrzeszenia "Wolność i Niezawisłość". Rocznica tej zbrodni obchodzona jest od 2011 roku jako Narodowy Dzień Pamięci "Żołnierzy Wyklętych</a:t>
            </a:r>
            <a:r>
              <a:rPr lang="pl-PL" dirty="0" smtClean="0"/>
              <a:t>".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7" y="2238223"/>
            <a:ext cx="9002333" cy="293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32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4156655" cy="1151965"/>
          </a:xfrm>
        </p:spPr>
        <p:txBody>
          <a:bodyPr/>
          <a:lstStyle/>
          <a:p>
            <a:r>
              <a:rPr lang="pl-PL" dirty="0" smtClean="0"/>
              <a:t>,, lalek”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4053625" cy="3311189"/>
          </a:xfrm>
        </p:spPr>
        <p:txBody>
          <a:bodyPr/>
          <a:lstStyle/>
          <a:p>
            <a:r>
              <a:rPr lang="pl-PL" dirty="0"/>
              <a:t>Ostatnim członkiem ruchu oporu był Józef Franczak ps. „Lalek”, który zginął w obławie w Majdanie Kozic Górnych pod Piaskami (woj. lubelskie) osiemnaście lat po wojnie – 21 października 1963 roku. 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25" y="423930"/>
            <a:ext cx="6722771" cy="467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47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Zginęło około 9 tys. konspirantów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żołnierzy </a:t>
            </a:r>
            <a:r>
              <a:rPr lang="pl-PL" sz="2800" dirty="0"/>
              <a:t>Wyklętych dotknęły ogromne prześladowania. W walkach podziemia z władzą zginęło około 9 tys. konspiratorów. Kolejnych kilka tysięcy zostało zamordowanych na podstawie wyroków komunistycznych sądów lub  zmarło w więzieniach. </a:t>
            </a:r>
            <a:endParaRPr lang="pl-PL" sz="2800" dirty="0" smtClean="0"/>
          </a:p>
          <a:p>
            <a:r>
              <a:rPr lang="pl-PL" sz="2800" dirty="0" smtClean="0"/>
              <a:t>Wciąż </a:t>
            </a:r>
            <a:r>
              <a:rPr lang="pl-PL" sz="2800" dirty="0"/>
              <a:t>są to szacunki. Wysiłek zbrojny i martyrologia drugiej konspiracji nadal wymagają </a:t>
            </a:r>
            <a:r>
              <a:rPr lang="pl-PL" sz="2800" dirty="0" smtClean="0"/>
              <a:t>badań.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270224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625" y="170645"/>
            <a:ext cx="10396882" cy="924059"/>
          </a:xfrm>
        </p:spPr>
        <p:txBody>
          <a:bodyPr/>
          <a:lstStyle/>
          <a:p>
            <a:r>
              <a:rPr lang="pl-PL" dirty="0" smtClean="0"/>
              <a:t>Podstawowe organizacje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800" y="862884"/>
            <a:ext cx="4517265" cy="44560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pl-PL" b="1" dirty="0"/>
          </a:p>
          <a:p>
            <a:r>
              <a:rPr lang="pl-PL" dirty="0">
                <a:hlinkClick r:id="rId2" tooltip="Armia Krajowa"/>
              </a:rPr>
              <a:t>Armia Krajowa</a:t>
            </a:r>
            <a:endParaRPr lang="pl-PL" dirty="0"/>
          </a:p>
          <a:p>
            <a:r>
              <a:rPr lang="pl-PL" dirty="0">
                <a:hlinkClick r:id="rId3" tooltip="Armia Krajowa Obywatelska"/>
              </a:rPr>
              <a:t>Armia Krajowa Obywatelska</a:t>
            </a:r>
            <a:endParaRPr lang="pl-PL" dirty="0"/>
          </a:p>
          <a:p>
            <a:r>
              <a:rPr lang="pl-PL" dirty="0">
                <a:hlinkClick r:id="rId4" tooltip="Armia Polska w Kraju"/>
              </a:rPr>
              <a:t>Armia Polska w Kraju</a:t>
            </a:r>
            <a:endParaRPr lang="pl-PL" dirty="0"/>
          </a:p>
          <a:p>
            <a:r>
              <a:rPr lang="pl-PL" dirty="0">
                <a:hlinkClick r:id="rId5" tooltip="Delegatura Sił Zbrojnych na Kraj"/>
              </a:rPr>
              <a:t>Delegatura Sił Zbrojnych na Kraj</a:t>
            </a:r>
            <a:endParaRPr lang="pl-PL" dirty="0"/>
          </a:p>
          <a:p>
            <a:r>
              <a:rPr lang="pl-PL" dirty="0">
                <a:hlinkClick r:id="rId6" tooltip="Konspiracyjne Wojsko Polskie"/>
              </a:rPr>
              <a:t>Konspiracyjne Wojsko Polskie</a:t>
            </a:r>
            <a:endParaRPr lang="pl-PL" dirty="0"/>
          </a:p>
          <a:p>
            <a:r>
              <a:rPr lang="pl-PL" dirty="0">
                <a:hlinkClick r:id="rId7" tooltip="Narodowe Siły Zbrojne"/>
              </a:rPr>
              <a:t>Narodowe Siły Zbrojne</a:t>
            </a:r>
            <a:endParaRPr lang="pl-PL" dirty="0"/>
          </a:p>
          <a:p>
            <a:r>
              <a:rPr lang="pl-PL" dirty="0">
                <a:hlinkClick r:id="rId8" tooltip="Narodowe Zjednoczenie Wojskowe"/>
              </a:rPr>
              <a:t>Narodowe Zjednoczenie Wojskowe</a:t>
            </a:r>
            <a:endParaRPr lang="pl-PL" dirty="0"/>
          </a:p>
          <a:p>
            <a:r>
              <a:rPr lang="pl-PL" dirty="0">
                <a:hlinkClick r:id="rId9" tooltip="NIE"/>
              </a:rPr>
              <a:t>NIE</a:t>
            </a:r>
            <a:endParaRPr lang="pl-PL" dirty="0"/>
          </a:p>
          <a:p>
            <a:r>
              <a:rPr lang="pl-PL" dirty="0">
                <a:hlinkClick r:id="rId10" tooltip="Ruch Oporu Armii Krajowej"/>
              </a:rPr>
              <a:t>Ruch Oporu Armii Krajowej</a:t>
            </a:r>
            <a:endParaRPr lang="pl-PL" dirty="0"/>
          </a:p>
          <a:p>
            <a:r>
              <a:rPr lang="pl-PL" dirty="0">
                <a:hlinkClick r:id="rId11" tooltip="Wielkopolska Samodzielna Grupa Ochotnicza Warta"/>
              </a:rPr>
              <a:t>Wielkopolska Samodzielna Grupa Ochotnicza Warta</a:t>
            </a:r>
            <a:endParaRPr lang="pl-PL" dirty="0"/>
          </a:p>
          <a:p>
            <a:r>
              <a:rPr lang="pl-PL" dirty="0">
                <a:hlinkClick r:id="rId12" tooltip="Zrzeszenie Wolność i Niezawisłość"/>
              </a:rPr>
              <a:t>Wolność i Niezawisłość</a:t>
            </a:r>
            <a:endParaRPr lang="pl-PL" dirty="0"/>
          </a:p>
          <a:p>
            <a:r>
              <a:rPr lang="pl-PL" dirty="0">
                <a:hlinkClick r:id="rId13" tooltip="Wolność i Sprawiedliwość (Polska) (strona nie istnieje)"/>
              </a:rPr>
              <a:t>Wolność i Sprawiedliwość</a:t>
            </a:r>
            <a:endParaRPr lang="pl-PL" dirty="0"/>
          </a:p>
          <a:p>
            <a:endParaRPr lang="pl-PL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782" y="999934"/>
            <a:ext cx="6095810" cy="451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58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1" y="-180304"/>
            <a:ext cx="10396882" cy="1287887"/>
          </a:xfrm>
        </p:spPr>
        <p:txBody>
          <a:bodyPr>
            <a:normAutofit/>
          </a:bodyPr>
          <a:lstStyle/>
          <a:p>
            <a:r>
              <a:rPr lang="pl-PL" sz="2400" b="1" dirty="0"/>
              <a:t>polskie powojenne podziemie niepodległościowe i antykomunistyczne</a:t>
            </a:r>
            <a:endParaRPr lang="pl-PL" sz="24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83" y="848395"/>
            <a:ext cx="2791620" cy="2225621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64" y="3377484"/>
            <a:ext cx="5718219" cy="22248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744550"/>
            <a:ext cx="4497534" cy="286717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349" y="848395"/>
            <a:ext cx="3069822" cy="222562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464" y="3694896"/>
            <a:ext cx="2794000" cy="190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26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3229377"/>
          </a:xfrm>
        </p:spPr>
        <p:txBody>
          <a:bodyPr>
            <a:normAutofit/>
          </a:bodyPr>
          <a:lstStyle/>
          <a:p>
            <a:pPr algn="ctr"/>
            <a:r>
              <a:rPr lang="pl-PL" sz="8000" dirty="0" smtClean="0"/>
              <a:t>Dziękuję za uwagę</a:t>
            </a:r>
            <a:br>
              <a:rPr lang="pl-PL" sz="8000" dirty="0" smtClean="0"/>
            </a:br>
            <a:r>
              <a:rPr lang="pl-PL" sz="8000" dirty="0" smtClean="0"/>
              <a:t/>
            </a:r>
            <a:br>
              <a:rPr lang="pl-PL" sz="8000" dirty="0" smtClean="0"/>
            </a:br>
            <a:r>
              <a:rPr lang="pl-PL" sz="2400" dirty="0" err="1" smtClean="0"/>
              <a:t>julka</a:t>
            </a:r>
            <a:r>
              <a:rPr lang="pl-PL" sz="2400" dirty="0" smtClean="0"/>
              <a:t> </a:t>
            </a:r>
            <a:r>
              <a:rPr lang="pl-PL" sz="2400" dirty="0" err="1" smtClean="0"/>
              <a:t>berent</a:t>
            </a:r>
            <a:r>
              <a:rPr lang="pl-PL" sz="2400" dirty="0" smtClean="0"/>
              <a:t> VII a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800" y="5100034"/>
            <a:ext cx="10394707" cy="274551"/>
          </a:xfrm>
        </p:spPr>
        <p:txBody>
          <a:bodyPr>
            <a:normAutofit fontScale="55000" lnSpcReduction="20000"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45113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TM04033927[[fn=Wydarzenie główne]]</Template>
  <TotalTime>55</TotalTime>
  <Words>223</Words>
  <Application>Microsoft Office PowerPoint</Application>
  <PresentationFormat>Panoramiczny</PresentationFormat>
  <Paragraphs>31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2" baseType="lpstr">
      <vt:lpstr>Arial</vt:lpstr>
      <vt:lpstr>Impact</vt:lpstr>
      <vt:lpstr>Wydarzenie główne</vt:lpstr>
      <vt:lpstr>1 marca  Narodowy  dzień Pamięci  ,,Żołnierzy wyklętych”</vt:lpstr>
      <vt:lpstr>Żołnierze wyklęci</vt:lpstr>
      <vt:lpstr>chłopska Wandea   Podziemie powojenne to jest chłopska irredenta, Wandea. Odsetek ziemian, zawodowych oficerów, ludzi wolnych zawodów jest niewielki. 90 proc. stanowią chłopi i szlachta zaściankowa, którą od chłopów różniło wyłącznie pochodzenie, natomiast nie status materialny.</vt:lpstr>
      <vt:lpstr>Prezentacja programu PowerPoint</vt:lpstr>
      <vt:lpstr>,, lalek”</vt:lpstr>
      <vt:lpstr>Zginęło około 9 tys. konspirantów</vt:lpstr>
      <vt:lpstr>Podstawowe organizacje</vt:lpstr>
      <vt:lpstr>polskie powojenne podziemie niepodległościowe i antykomunistyczne</vt:lpstr>
      <vt:lpstr>Dziękuję za uwagę  julka berent VII 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marca  Narodowy  dzień Pamięci  ,,Żołnierzy wyklętych”</dc:title>
  <dc:creator>oem</dc:creator>
  <cp:lastModifiedBy>oem</cp:lastModifiedBy>
  <cp:revision>6</cp:revision>
  <dcterms:created xsi:type="dcterms:W3CDTF">2021-02-25T07:11:49Z</dcterms:created>
  <dcterms:modified xsi:type="dcterms:W3CDTF">2021-02-25T08:06:52Z</dcterms:modified>
</cp:coreProperties>
</file>