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5" r:id="rId9"/>
    <p:sldId id="262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F4B58-3CD3-4BBF-9C6D-BA2E62DF1449}" type="datetimeFigureOut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C67D-BC79-4A2A-8FB3-A86AED4C4C7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E9E6F-A5FC-4AA0-86A4-7A2D56F5E634}" type="datetimeFigureOut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FD77B-85F9-4E54-A704-E4582106D44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FD77B-85F9-4E54-A704-E4582106D449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FD77B-85F9-4E54-A704-E4582106D449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659A-5F39-4C74-AA87-A834D3120C7E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06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202E-AB46-4B26-A054-0A5001C77589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596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CF5-E025-4F92-A61F-177BE7DB93FA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39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2D0C-F743-4B87-8460-785F8251B7CB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1364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1EA7-CA12-4852-9555-74176ECBDB7B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93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DA2-0C18-4461-9DF3-D05B6E6F0ED8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494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2352-9B87-48C2-BBCC-E76F146A3A68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2767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2694-6F5D-4C29-9716-1F8579BAF487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144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A841-D176-42AA-AEE1-05F79E80197B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5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A391-B568-4547-A4CB-44670A1A8CAE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14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4174-FAC3-4541-978A-DE91AB4F7661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73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8436-9744-4F8C-BFA8-0D2A41910021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357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4FD3-EFE6-47C3-9AFB-BCBE47EE94E8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2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E3D0-A1AC-4BCB-A007-8EE0A31D9D45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35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E700-B386-4062-865E-5071BC86BAA4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73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ABF4-6CAC-477B-AC2A-922D80FBC586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229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1E45-4C7F-46BA-839F-223F54502271}" type="datetime1">
              <a:rPr lang="sk-SK" smtClean="0"/>
              <a:pPr/>
              <a:t>21. 4. 2022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BA69AE-3CBC-413A-AAAE-E87B99C14AA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6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9.jpeg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50CFE-2937-4999-B606-B9C74F6DC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Erasmus</a:t>
            </a:r>
            <a:r>
              <a:rPr lang="sk-SK" dirty="0"/>
              <a:t>+ kurz</a:t>
            </a:r>
            <a:br>
              <a:rPr lang="sk-SK" dirty="0"/>
            </a:br>
            <a:r>
              <a:rPr lang="sk-SK" dirty="0"/>
              <a:t>Inovatívne prístupy k učeniu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9DEEAA-DDB6-4B74-8073-B358F933C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organizátor: ITC Praha</a:t>
            </a:r>
            <a:br>
              <a:rPr lang="sk-SK" dirty="0"/>
            </a:br>
            <a:r>
              <a:rPr lang="sk-SK" dirty="0"/>
              <a:t>17.01.2022 – 21.01.2022 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ástupný symbol päty 3">
            <a:extLst>
              <a:ext uri="{FF2B5EF4-FFF2-40B4-BE49-F238E27FC236}">
                <a16:creationId xmlns:a16="http://schemas.microsoft.com/office/drawing/2014/main" id="{C78A2195-CCD0-44D6-91ED-93C48CCA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281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14BEF-78A7-482B-B415-34929CF0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Online nástroje a aplikácie</a:t>
            </a:r>
          </a:p>
        </p:txBody>
      </p:sp>
      <p:pic>
        <p:nvPicPr>
          <p:cNvPr id="4098" name="Picture 2" descr="StoryJumper - Crunchbase Company Profile &amp; Funding">
            <a:extLst>
              <a:ext uri="{FF2B5EF4-FFF2-40B4-BE49-F238E27FC236}">
                <a16:creationId xmlns:a16="http://schemas.microsoft.com/office/drawing/2014/main" id="{3D7DF9CF-6498-48C4-A792-1D9A44CB0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836" y="4473166"/>
            <a:ext cx="2298345" cy="8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cholastic Story Starters – WOW! A fantastic tool students will enjoy using  in creating sho… | Writing prompts for kids, Creative writing prompts,  Classroom writing">
            <a:extLst>
              <a:ext uri="{FF2B5EF4-FFF2-40B4-BE49-F238E27FC236}">
                <a16:creationId xmlns:a16="http://schemas.microsoft.com/office/drawing/2014/main" id="{4AFF6F3E-ED89-496D-8EB6-BC861A382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35" y="4185557"/>
            <a:ext cx="1612314" cy="102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nto the Book: Teacher Area">
            <a:extLst>
              <a:ext uri="{FF2B5EF4-FFF2-40B4-BE49-F238E27FC236}">
                <a16:creationId xmlns:a16="http://schemas.microsoft.com/office/drawing/2014/main" id="{AD108831-BA34-4B03-8749-DBD83EAF2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6" y="4085095"/>
            <a:ext cx="2094852" cy="75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B1484F1E-B532-434D-9705-499F58207831}"/>
              </a:ext>
            </a:extLst>
          </p:cNvPr>
          <p:cNvSpPr txBox="1"/>
          <p:nvPr/>
        </p:nvSpPr>
        <p:spPr>
          <a:xfrm>
            <a:off x="6614836" y="5419194"/>
            <a:ext cx="222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Tvorba online kníh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D5DB8C1-B872-40D9-AFF3-44883CDC5D12}"/>
              </a:ext>
            </a:extLst>
          </p:cNvPr>
          <p:cNvSpPr txBox="1"/>
          <p:nvPr/>
        </p:nvSpPr>
        <p:spPr>
          <a:xfrm>
            <a:off x="473324" y="5093067"/>
            <a:ext cx="216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Rozvoj čitateľskej </a:t>
            </a:r>
          </a:p>
          <a:p>
            <a:r>
              <a:rPr lang="sk-SK" dirty="0"/>
              <a:t>gramotnosti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A08E727-A90F-4A33-9798-8EB2139DE04C}"/>
              </a:ext>
            </a:extLst>
          </p:cNvPr>
          <p:cNvSpPr txBox="1"/>
          <p:nvPr/>
        </p:nvSpPr>
        <p:spPr>
          <a:xfrm>
            <a:off x="3652562" y="5191139"/>
            <a:ext cx="2082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Rozvoj kreatívnej tvorby a písania</a:t>
            </a:r>
          </a:p>
        </p:txBody>
      </p:sp>
      <p:pic>
        <p:nvPicPr>
          <p:cNvPr id="4104" name="Picture 8" descr="Online kurz Canva - Tvorba modernej grafiky bez Photoshopu | Online">
            <a:extLst>
              <a:ext uri="{FF2B5EF4-FFF2-40B4-BE49-F238E27FC236}">
                <a16:creationId xmlns:a16="http://schemas.microsoft.com/office/drawing/2014/main" id="{E0413DE2-6E15-42CF-B07E-3F687849C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0" r="21863"/>
          <a:stretch/>
        </p:blipFill>
        <p:spPr bwMode="auto">
          <a:xfrm>
            <a:off x="7116562" y="0"/>
            <a:ext cx="149084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4DCAC41E-9FCD-4B9E-8859-DB003D7FBCA2}"/>
              </a:ext>
            </a:extLst>
          </p:cNvPr>
          <p:cNvSpPr txBox="1"/>
          <p:nvPr/>
        </p:nvSpPr>
        <p:spPr>
          <a:xfrm>
            <a:off x="6967652" y="1463190"/>
            <a:ext cx="188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Tvorba plagátov</a:t>
            </a:r>
          </a:p>
        </p:txBody>
      </p:sp>
      <p:pic>
        <p:nvPicPr>
          <p:cNvPr id="12" name="Picture 4" descr="Edpuzzle">
            <a:extLst>
              <a:ext uri="{FF2B5EF4-FFF2-40B4-BE49-F238E27FC236}">
                <a16:creationId xmlns:a16="http://schemas.microsoft.com/office/drawing/2014/main" id="{EE9B0D51-442F-48B5-BA16-94C8ACE2C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4" y="1274596"/>
            <a:ext cx="1907312" cy="179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BlokTextu 12">
            <a:extLst>
              <a:ext uri="{FF2B5EF4-FFF2-40B4-BE49-F238E27FC236}">
                <a16:creationId xmlns:a16="http://schemas.microsoft.com/office/drawing/2014/main" id="{10CAFCA8-9CD9-4A12-B87E-07A06FA30B23}"/>
              </a:ext>
            </a:extLst>
          </p:cNvPr>
          <p:cNvSpPr txBox="1"/>
          <p:nvPr/>
        </p:nvSpPr>
        <p:spPr>
          <a:xfrm>
            <a:off x="108301" y="2782937"/>
            <a:ext cx="3249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Ponúka možnosť vytvoriť vlastné študijné video ľahko a rýchlo, alebo použiť už vytvorené študijné video</a:t>
            </a:r>
          </a:p>
        </p:txBody>
      </p:sp>
      <p:pic>
        <p:nvPicPr>
          <p:cNvPr id="14" name="Picture 6" descr="Mengemas Soal Menjadi Interaktif Menggunakan Live Worksheets | AL HARAKI –  Sekolah Islam Terpadu">
            <a:extLst>
              <a:ext uri="{FF2B5EF4-FFF2-40B4-BE49-F238E27FC236}">
                <a16:creationId xmlns:a16="http://schemas.microsoft.com/office/drawing/2014/main" id="{56E1B39B-C8F2-4399-9B1E-FC680A0B6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76" y="1217844"/>
            <a:ext cx="2082830" cy="150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BlokTextu 14">
            <a:extLst>
              <a:ext uri="{FF2B5EF4-FFF2-40B4-BE49-F238E27FC236}">
                <a16:creationId xmlns:a16="http://schemas.microsoft.com/office/drawing/2014/main" id="{51879A81-6708-4082-AE12-34405389F0F9}"/>
              </a:ext>
            </a:extLst>
          </p:cNvPr>
          <p:cNvSpPr txBox="1"/>
          <p:nvPr/>
        </p:nvSpPr>
        <p:spPr>
          <a:xfrm>
            <a:off x="3419301" y="2570836"/>
            <a:ext cx="2857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Ponúka možnosť vytvoriť vlastné interaktívne pracovné listy, alebo použiť už vytvorené pracovné listy z knižnice </a:t>
            </a:r>
          </a:p>
        </p:txBody>
      </p:sp>
      <p:pic>
        <p:nvPicPr>
          <p:cNvPr id="16" name="Picture 8" descr="InsertLearning">
            <a:extLst>
              <a:ext uri="{FF2B5EF4-FFF2-40B4-BE49-F238E27FC236}">
                <a16:creationId xmlns:a16="http://schemas.microsoft.com/office/drawing/2014/main" id="{D197F951-D75E-4C67-AF91-6E69B64FE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41" y="2219934"/>
            <a:ext cx="2708576" cy="102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id="{29C70B0F-6FA7-40F0-8B50-A52DB03E48EE}"/>
              </a:ext>
            </a:extLst>
          </p:cNvPr>
          <p:cNvSpPr txBox="1"/>
          <p:nvPr/>
        </p:nvSpPr>
        <p:spPr>
          <a:xfrm>
            <a:off x="6681133" y="3427783"/>
            <a:ext cx="2708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Zlepšuje čitateľskú gramotnosť žiakov</a:t>
            </a: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147200" y="0"/>
            <a:ext cx="2044800" cy="637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Zástupný symbol päty 3">
            <a:extLst>
              <a:ext uri="{FF2B5EF4-FFF2-40B4-BE49-F238E27FC236}">
                <a16:creationId xmlns:a16="http://schemas.microsoft.com/office/drawing/2014/main" id="{ADC713AD-FBEF-49CC-93C9-506D7456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10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345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FFBC9-9F11-4A8D-BDD6-43CDFEA0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535DFF-E7DA-48E1-8121-C46487CD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Mgr. Nataša </a:t>
            </a:r>
            <a:r>
              <a:rPr lang="sk-SK" dirty="0" err="1"/>
              <a:t>Krulikovská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04000" y="0"/>
            <a:ext cx="2088000" cy="6513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18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 kurzu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Tento kurz bol zameraný na teoretické prezentovanie ako aj praktické precvičenie si viacerých inovatívnych prístupov k vyučovaniu a vyučovacích metód, ktoré sa orientujú  na zlepšenie kvality a efektivity vzdelávacieho procesu v triede. </a:t>
            </a:r>
          </a:p>
          <a:p>
            <a:endParaRPr lang="sk-SK" dirty="0"/>
          </a:p>
          <a:p>
            <a:r>
              <a:rPr lang="sk-SK" dirty="0"/>
              <a:t>Zaujímavou formou bolo prezentovaných viacero interaktívnych prístupov, ktoré podporujú kreativitu žiakov počas vyučovacích hodín, či už formou skupinovej práce, využitím IKT alebo pri tvorbe projektov. 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ástupný symbol päty 3">
            <a:extLst>
              <a:ext uri="{FF2B5EF4-FFF2-40B4-BE49-F238E27FC236}">
                <a16:creationId xmlns:a16="http://schemas.microsoft.com/office/drawing/2014/main" id="{51638CE7-25B1-4C81-832C-11A46B0C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320B6-F757-491A-9E08-42BDE7B1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Zručnosti 21.storočia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87F5A-F351-466D-9B30-4DA082C1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Zručnosti, ktoré sú nevyhnutné pre život v modernej dobe.</a:t>
            </a:r>
          </a:p>
          <a:p>
            <a:r>
              <a:rPr lang="sk-SK" dirty="0"/>
              <a:t>Všetky tieto zručnosti by mali byť rozvíjané v rámci vzdelávacieho procesu.</a:t>
            </a:r>
          </a:p>
          <a:p>
            <a:r>
              <a:rPr lang="sk-SK" dirty="0"/>
              <a:t>Patrí sem: 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F1FADD4B-1CC1-44C1-8FAD-B279CFE1D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74073"/>
              </p:ext>
            </p:extLst>
          </p:nvPr>
        </p:nvGraphicFramePr>
        <p:xfrm>
          <a:off x="758939" y="2941155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660032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320898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897924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6768364"/>
                    </a:ext>
                  </a:extLst>
                </a:gridCol>
              </a:tblGrid>
              <a:tr h="723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Finančná gramotnosť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Komunikačné zručnosti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Riešenie problémov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Vodcovstvo a zodpovednosť</a:t>
                      </a:r>
                      <a:endParaRPr lang="sk-SK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71453"/>
                  </a:ext>
                </a:extLst>
              </a:tr>
              <a:tr h="7330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Zdravotná gramotnosť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Spolupráca a tímová práca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Kreativita a inovácia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Sociálne zručnosti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444842"/>
                  </a:ext>
                </a:extLst>
              </a:tr>
              <a:tr h="7330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Environmentálna gramotnosť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Kritické myslenie 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Pracovné zručnosti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Digitálna gramotnosť 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06052"/>
                  </a:ext>
                </a:extLst>
              </a:tr>
            </a:tbl>
          </a:graphicData>
        </a:graphic>
      </p:graphicFrame>
      <p:pic>
        <p:nvPicPr>
          <p:cNvPr id="6" name="Obrázok 5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ástupný symbol päty 3">
            <a:extLst>
              <a:ext uri="{FF2B5EF4-FFF2-40B4-BE49-F238E27FC236}">
                <a16:creationId xmlns:a16="http://schemas.microsoft.com/office/drawing/2014/main" id="{78A2F5DB-F849-43FC-BCF2-9AEC73CB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163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5C04-95E2-4A29-AC69-BC0F5A21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Rozvoj kreatívneho a kritického myslenia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238D88-B1B2-4AB4-9F71-8CCF8594D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súčasnosti sú definované ako kľúčové kompetencie 21. storočia</a:t>
            </a:r>
          </a:p>
          <a:p>
            <a:r>
              <a:rPr lang="sk-SK" dirty="0"/>
              <a:t>Kreatívne  myslenie nie je len pre umelecky nadaných žiakov, každý je kreatívny. </a:t>
            </a:r>
          </a:p>
          <a:p>
            <a:r>
              <a:rPr lang="sk-SK" dirty="0"/>
              <a:t>Kreatívne myslenie = vnímame ako proces, pomocou ktorého niečo vzniká. Ide o používanie a rozširovanie našich predstáv, hľadanie inšpirácie mimo nás. </a:t>
            </a:r>
          </a:p>
          <a:p>
            <a:r>
              <a:rPr lang="sk-SK" dirty="0"/>
              <a:t>Kreatívne myslenie neznamená, že musíme prísť s nejakým novým nápadom, dôležité je, že požijeme svoje vedomosti, spojíme ich s našimi nápadmi a navrhneme spôsob riešenia</a:t>
            </a:r>
          </a:p>
          <a:p>
            <a:r>
              <a:rPr lang="sk-SK" dirty="0"/>
              <a:t>Nápady, návrhy, ktoré vytvorím pri hľadaní riešenia, je následne nutné zhodnotiť (ich reálnosť, novosť, možnosť realizácie, efektivita) = rozvoj kritického myslenia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ástupný symbol päty 3">
            <a:extLst>
              <a:ext uri="{FF2B5EF4-FFF2-40B4-BE49-F238E27FC236}">
                <a16:creationId xmlns:a16="http://schemas.microsoft.com/office/drawing/2014/main" id="{8C8E1FD6-AAD7-4DEC-AA2F-CE5769DE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14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B8D7549-1597-4E89-8CE7-8A7832853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887" y="354713"/>
            <a:ext cx="8596668" cy="4275100"/>
          </a:xfrm>
        </p:spPr>
        <p:txBody>
          <a:bodyPr/>
          <a:lstStyle/>
          <a:p>
            <a:r>
              <a:rPr lang="sk-SK" dirty="0"/>
              <a:t>Pri úlohách zameraných na rozvoj kreatívneho a kritického myslenia si treba dať pozor na tzv. 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CREADOX</a:t>
            </a:r>
            <a:r>
              <a:rPr lang="sk-SK" dirty="0"/>
              <a:t> = kreatívny paradox po vygenerovaní nápadov sa často stáva, že máme tendenciu zvoliť si za riešenie tie, ktoré sú nie celkom nové, jednoduché na realizáciu</a:t>
            </a:r>
          </a:p>
          <a:p>
            <a:r>
              <a:rPr lang="sk-SK" dirty="0"/>
              <a:t>Pri hodnotení nápadov je vhodné použiť maticu </a:t>
            </a:r>
            <a:r>
              <a:rPr lang="sk-SK" b="1" dirty="0">
                <a:solidFill>
                  <a:srgbClr val="00B0F0"/>
                </a:solidFill>
              </a:rPr>
              <a:t>NOW</a:t>
            </a:r>
            <a:r>
              <a:rPr lang="sk-SK" b="1" dirty="0"/>
              <a:t> 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WOW</a:t>
            </a:r>
            <a:r>
              <a:rPr lang="sk-SK" b="1" dirty="0"/>
              <a:t> </a:t>
            </a:r>
            <a:r>
              <a:rPr lang="sk-SK" b="1" dirty="0">
                <a:solidFill>
                  <a:srgbClr val="FFC000"/>
                </a:solidFill>
              </a:rPr>
              <a:t>HOW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FE779BAA-49B9-4E37-BEDB-E761D36BA3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"/>
          <a:stretch>
            <a:fillRect/>
          </a:stretch>
        </p:blipFill>
        <p:spPr>
          <a:xfrm>
            <a:off x="437882" y="1879293"/>
            <a:ext cx="7881871" cy="4536777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ástupný symbol päty 3">
            <a:extLst>
              <a:ext uri="{FF2B5EF4-FFF2-40B4-BE49-F238E27FC236}">
                <a16:creationId xmlns:a16="http://schemas.microsoft.com/office/drawing/2014/main" id="{91345AE7-0E32-4588-99E7-410747BD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B28474F-58B8-4C75-A3CF-3F00565B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 aktivít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DF2195-E34D-4E7C-9E5A-4EF025B2D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4455" y="1242749"/>
            <a:ext cx="4311916" cy="4980373"/>
          </a:xfrm>
        </p:spPr>
        <p:txBody>
          <a:bodyPr>
            <a:normAutofit/>
          </a:bodyPr>
          <a:lstStyle/>
          <a:p>
            <a:r>
              <a:rPr lang="sk-SK" dirty="0"/>
              <a:t>4F </a:t>
            </a:r>
            <a:r>
              <a:rPr lang="sk-SK" dirty="0" err="1"/>
              <a:t>debriefing</a:t>
            </a:r>
            <a:r>
              <a:rPr lang="sk-SK" dirty="0"/>
              <a:t> – 4F rozbor </a:t>
            </a:r>
          </a:p>
          <a:p>
            <a:r>
              <a:rPr lang="sk-SK" dirty="0"/>
              <a:t>              </a:t>
            </a:r>
            <a:r>
              <a:rPr lang="sk-SK" b="1" dirty="0"/>
              <a:t>FACTS</a:t>
            </a:r>
            <a:r>
              <a:rPr lang="sk-SK" dirty="0"/>
              <a:t> </a:t>
            </a:r>
            <a:r>
              <a:rPr lang="sk-SK" b="1" dirty="0"/>
              <a:t>= fakty </a:t>
            </a:r>
            <a:r>
              <a:rPr lang="sk-SK" dirty="0"/>
              <a:t>–</a:t>
            </a:r>
          </a:p>
          <a:p>
            <a:r>
              <a:rPr lang="sk-SK" dirty="0"/>
              <a:t>              hodnotenie konkrétnych</a:t>
            </a:r>
          </a:p>
          <a:p>
            <a:r>
              <a:rPr lang="sk-SK" dirty="0"/>
              <a:t>              zistení (Čo sa stalo?)</a:t>
            </a:r>
          </a:p>
          <a:p>
            <a:r>
              <a:rPr lang="sk-SK" dirty="0"/>
              <a:t>              </a:t>
            </a:r>
            <a:r>
              <a:rPr lang="sk-SK" b="1" dirty="0"/>
              <a:t>FEELINGS</a:t>
            </a:r>
            <a:r>
              <a:rPr lang="sk-SK" dirty="0"/>
              <a:t> </a:t>
            </a:r>
            <a:r>
              <a:rPr lang="sk-SK" b="1" dirty="0"/>
              <a:t>= pocity </a:t>
            </a:r>
            <a:r>
              <a:rPr lang="sk-SK" dirty="0"/>
              <a:t>–</a:t>
            </a:r>
          </a:p>
          <a:p>
            <a:r>
              <a:rPr lang="sk-SK" dirty="0"/>
              <a:t>              hodnotenie toho, ako sme sa cítili počas jednotlivých krokov aktivity (Ako som sa cítil?)</a:t>
            </a:r>
          </a:p>
          <a:p>
            <a:pPr marL="0" indent="0">
              <a:buNone/>
            </a:pPr>
            <a:r>
              <a:rPr lang="sk-SK" b="1" dirty="0"/>
              <a:t>FINDINIGS = zistenia </a:t>
            </a:r>
            <a:r>
              <a:rPr lang="sk-SK" dirty="0"/>
              <a:t>– hodnotenie zistení, vedomostí (Prečo sa to stalo?)</a:t>
            </a:r>
          </a:p>
          <a:p>
            <a:pPr marL="0" indent="0">
              <a:buNone/>
            </a:pPr>
            <a:r>
              <a:rPr lang="sk-SK" b="1" dirty="0"/>
              <a:t>FUTURE = budúcnosť </a:t>
            </a:r>
            <a:r>
              <a:rPr lang="sk-SK" dirty="0"/>
              <a:t>– hodnotenie významu pre moju budúcnosť (Čo s tým urobím?)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11B2CAC-E758-46CA-9D57-80605947F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500326"/>
            <a:ext cx="4462403" cy="4748073"/>
          </a:xfrm>
        </p:spPr>
        <p:txBody>
          <a:bodyPr>
            <a:normAutofit/>
          </a:bodyPr>
          <a:lstStyle/>
          <a:p>
            <a:r>
              <a:rPr lang="sk-SK" dirty="0"/>
              <a:t>Feedback </a:t>
            </a:r>
            <a:r>
              <a:rPr lang="sk-SK" dirty="0" err="1"/>
              <a:t>sandwich</a:t>
            </a:r>
            <a:r>
              <a:rPr lang="sk-SK" dirty="0"/>
              <a:t> – sendvič spätnej väzby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2" name="Picture 4" descr="The four F's of active reviewing | The University of Edinburgh">
            <a:extLst>
              <a:ext uri="{FF2B5EF4-FFF2-40B4-BE49-F238E27FC236}">
                <a16:creationId xmlns:a16="http://schemas.microsoft.com/office/drawing/2014/main" id="{D112BE0B-5B50-48F1-AEB6-07F5842BC3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8"/>
          <a:stretch/>
        </p:blipFill>
        <p:spPr bwMode="auto">
          <a:xfrm>
            <a:off x="1" y="1915094"/>
            <a:ext cx="2032986" cy="190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C5C3D374-1B27-4F0F-B31B-75A0017DFF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969" y="2321264"/>
            <a:ext cx="6699682" cy="3768571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ástupný symbol päty 3">
            <a:extLst>
              <a:ext uri="{FF2B5EF4-FFF2-40B4-BE49-F238E27FC236}">
                <a16:creationId xmlns:a16="http://schemas.microsoft.com/office/drawing/2014/main" id="{51614D8D-0BE3-4881-926F-D998EE40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5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78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0FB19-6520-4CC6-A5F0-F0766E20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Flipped</a:t>
            </a:r>
            <a:r>
              <a:rPr lang="sk-SK" dirty="0"/>
              <a:t> </a:t>
            </a:r>
            <a:r>
              <a:rPr lang="sk-SK" dirty="0" err="1"/>
              <a:t>classroom</a:t>
            </a:r>
            <a:r>
              <a:rPr lang="sk-SK" dirty="0"/>
              <a:t> – Prevrátená učebňa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3F00BC-CEA0-4915-97B3-1AC1656E3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Flipped</a:t>
            </a:r>
            <a:r>
              <a:rPr lang="sk-SK" dirty="0"/>
              <a:t> </a:t>
            </a:r>
            <a:r>
              <a:rPr lang="sk-SK" dirty="0" err="1"/>
              <a:t>classroom</a:t>
            </a:r>
            <a:r>
              <a:rPr lang="sk-SK" dirty="0"/>
              <a:t> = prevrátená učebňa/výuka – je metóda integrovaného učenia, pri ktorej dochádza k výmene úloh učiteľa a žiaka na hodine, pretože obsah učiva je vytvorený/naštudovaný študentami doma a v škole dochádza k aplikácii učiva. </a:t>
            </a:r>
          </a:p>
          <a:p>
            <a:r>
              <a:rPr lang="sk-SK" dirty="0"/>
              <a:t>Táto metóda môže byť využitá počas dištančnej, kombinovanej ale aj prezenčnej forme vyučovania. </a:t>
            </a:r>
          </a:p>
          <a:p>
            <a:r>
              <a:rPr lang="sk-SK" dirty="0"/>
              <a:t>Učivo si žiaci naštudujú doma ako domácu úlohu, často s využitím online zdrojov.</a:t>
            </a:r>
          </a:p>
          <a:p>
            <a:r>
              <a:rPr lang="sk-SK" dirty="0"/>
              <a:t>Najčastejšie je téma navodená pomocou nejakej nezvyčajnej otázky či zadania (čím strelenejšie zadanie, tým väčší záujem žiakov)</a:t>
            </a:r>
          </a:p>
          <a:p>
            <a:r>
              <a:rPr lang="sk-SK" dirty="0"/>
              <a:t>Žiakom sú poskytnuté zdroje, s ktorými majú pracovať</a:t>
            </a:r>
          </a:p>
          <a:p>
            <a:r>
              <a:rPr lang="sk-SK" dirty="0"/>
              <a:t>V škole na hodine dochádza k spoločnému prejdeniu učiva a jeho následnej praktickej aplikácii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ástupný symbol päty 3">
            <a:extLst>
              <a:ext uri="{FF2B5EF4-FFF2-40B4-BE49-F238E27FC236}">
                <a16:creationId xmlns:a16="http://schemas.microsoft.com/office/drawing/2014/main" id="{DD93992B-C0E2-49E9-BCE5-6862B014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613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A54055B8-22BF-4D67-9AE2-F9509E172D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7" t="5451" r="29497" b="8539"/>
          <a:stretch/>
        </p:blipFill>
        <p:spPr>
          <a:xfrm>
            <a:off x="6688199" y="3271887"/>
            <a:ext cx="3086865" cy="26910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Task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</a:t>
            </a:r>
            <a:r>
              <a:rPr lang="sk-SK" dirty="0" err="1"/>
              <a:t>learning</a:t>
            </a:r>
            <a:r>
              <a:rPr lang="sk-SK" dirty="0"/>
              <a:t> – učenie úlohami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2025" y="1270000"/>
            <a:ext cx="9460966" cy="2298823"/>
          </a:xfrm>
        </p:spPr>
        <p:txBody>
          <a:bodyPr/>
          <a:lstStyle/>
          <a:p>
            <a:r>
              <a:rPr lang="sk-SK" b="1" dirty="0"/>
              <a:t>3P</a:t>
            </a:r>
            <a:r>
              <a:rPr lang="sk-SK" dirty="0"/>
              <a:t> – učenie prebieha v 3 fázach, ktoré označujeme 3:</a:t>
            </a:r>
          </a:p>
          <a:p>
            <a:pPr marL="0" indent="0">
              <a:buNone/>
            </a:pPr>
            <a:r>
              <a:rPr lang="sk-SK" b="1" dirty="0"/>
              <a:t>PRESENT (PREZENTÁCIA) ----- PRACTICE (PRECVIČOVANIE) ----- PRODUCE (PRODUKCIA)</a:t>
            </a:r>
          </a:p>
          <a:p>
            <a:r>
              <a:rPr lang="sk-SK" dirty="0"/>
              <a:t>Pri učení úlohami sa zvyčajne začína 3. časťou (produkcia), kedy sú žiaci pomocou vhodne položenej otázky alebo úlohy vtiahnutí do deja a sami tvoria, riešia úlohu </a:t>
            </a:r>
          </a:p>
          <a:p>
            <a:r>
              <a:rPr lang="sk-SK" dirty="0"/>
              <a:t>Nasleduje precvičovanie učiva prostredníctvom krátkeho textu, cvičení </a:t>
            </a:r>
          </a:p>
          <a:p>
            <a:r>
              <a:rPr lang="sk-SK" dirty="0"/>
              <a:t>Poslednou fázou je spoločné vysvetlenie si učiva, základných pojmov a vzťahov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B1DCE22-4CB0-4712-90FD-0B12893CC9D6}"/>
              </a:ext>
            </a:extLst>
          </p:cNvPr>
          <p:cNvSpPr txBox="1">
            <a:spLocks/>
          </p:cNvSpPr>
          <p:nvPr/>
        </p:nvSpPr>
        <p:spPr>
          <a:xfrm>
            <a:off x="677333" y="3568823"/>
            <a:ext cx="9265657" cy="135877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dirty="0" err="1"/>
              <a:t>Inquiry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</a:t>
            </a:r>
            <a:r>
              <a:rPr lang="sk-SK" dirty="0" err="1"/>
              <a:t>learning</a:t>
            </a:r>
            <a:r>
              <a:rPr lang="sk-SK" dirty="0"/>
              <a:t> </a:t>
            </a:r>
          </a:p>
          <a:p>
            <a:r>
              <a:rPr lang="sk-SK" dirty="0"/>
              <a:t>– bádateľsky orientovaná </a:t>
            </a:r>
          </a:p>
          <a:p>
            <a:r>
              <a:rPr lang="sk-SK" dirty="0"/>
              <a:t>výuka</a:t>
            </a:r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2036B09D-8355-400C-9CBA-AC0F441369B4}"/>
              </a:ext>
            </a:extLst>
          </p:cNvPr>
          <p:cNvSpPr txBox="1">
            <a:spLocks/>
          </p:cNvSpPr>
          <p:nvPr/>
        </p:nvSpPr>
        <p:spPr>
          <a:xfrm>
            <a:off x="482024" y="4298765"/>
            <a:ext cx="9460966" cy="2298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8" name="Zástupný symbol obsahu 2">
            <a:extLst>
              <a:ext uri="{FF2B5EF4-FFF2-40B4-BE49-F238E27FC236}">
                <a16:creationId xmlns:a16="http://schemas.microsoft.com/office/drawing/2014/main" id="{72123347-CE5A-4460-97EC-9853B794B9F5}"/>
              </a:ext>
            </a:extLst>
          </p:cNvPr>
          <p:cNvSpPr txBox="1">
            <a:spLocks/>
          </p:cNvSpPr>
          <p:nvPr/>
        </p:nvSpPr>
        <p:spPr>
          <a:xfrm>
            <a:off x="579678" y="4851524"/>
            <a:ext cx="9460966" cy="2298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Žiak aktívne a relatívne samostatne poznáva</a:t>
            </a:r>
          </a:p>
          <a:p>
            <a:r>
              <a:rPr lang="sk-SK" dirty="0"/>
              <a:t>Učiteľ je len sprievodca, žiak robí všetko sám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Zástupný symbol päty 3">
            <a:extLst>
              <a:ext uri="{FF2B5EF4-FFF2-40B4-BE49-F238E27FC236}">
                <a16:creationId xmlns:a16="http://schemas.microsoft.com/office/drawing/2014/main" id="{9D8D3846-80CA-440F-B391-70006290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967D-8538-4B1A-A8EB-307B6C56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Online nástroje a aplikácie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3EB5E2-415B-4B79-A613-266C47DE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20615"/>
          </a:xfrm>
        </p:spPr>
        <p:txBody>
          <a:bodyPr/>
          <a:lstStyle/>
          <a:p>
            <a:r>
              <a:rPr lang="sk-SK" dirty="0"/>
              <a:t>V súčasnosti existuje veľké množstvo online aplikácií a nástrojov, ktoré sa dajú využiť počas vyučovania na rozvoj zručností žiakov.</a:t>
            </a:r>
          </a:p>
          <a:p>
            <a:r>
              <a:rPr lang="sk-SK" dirty="0"/>
              <a:t>Využitie IKT, online aplikácií a nástrojov vedie k väčšej motivácii žiakov.</a:t>
            </a:r>
          </a:p>
          <a:p>
            <a:r>
              <a:rPr lang="sk-SK" dirty="0"/>
              <a:t>Online aplikácie a nástroje sa dajú využiť v domácej príprave aj počas hodiny vo všetkých formách výučby (dištančná, kombinovaná</a:t>
            </a:r>
            <a:r>
              <a:rPr lang="sk-SK"/>
              <a:t>, prezenčná).</a:t>
            </a:r>
            <a:endParaRPr lang="sk-SK" dirty="0"/>
          </a:p>
          <a:p>
            <a:r>
              <a:rPr lang="sk-SK" dirty="0"/>
              <a:t>Online aplikácie môžu slúžiť aj k navodeniu herného prostredia v triede.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193D8B9-E111-423C-9E8E-F52D1D65E83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8476" y="0"/>
            <a:ext cx="2043524" cy="6375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ástupný symbol päty 3">
            <a:extLst>
              <a:ext uri="{FF2B5EF4-FFF2-40B4-BE49-F238E27FC236}">
                <a16:creationId xmlns:a16="http://schemas.microsoft.com/office/drawing/2014/main" id="{06B21F3B-3C66-4DE4-94F2-A6833CEF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550" y="6107746"/>
            <a:ext cx="5200236" cy="720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50708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746</Words>
  <Application>Microsoft Office PowerPoint</Application>
  <PresentationFormat>Širokouhlá</PresentationFormat>
  <Paragraphs>78</Paragraphs>
  <Slides>11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Trebuchet MS</vt:lpstr>
      <vt:lpstr>Wingdings 3</vt:lpstr>
      <vt:lpstr>Fazeta</vt:lpstr>
      <vt:lpstr>Erasmus+ kurz Inovatívne prístupy k učeniu</vt:lpstr>
      <vt:lpstr>Obsah kurzu</vt:lpstr>
      <vt:lpstr>Zručnosti 21.storočia</vt:lpstr>
      <vt:lpstr>Rozvoj kreatívneho a kritického myslenia</vt:lpstr>
      <vt:lpstr>Prezentácia programu PowerPoint</vt:lpstr>
      <vt:lpstr>Hodnotenie aktivít</vt:lpstr>
      <vt:lpstr>Flipped classroom – Prevrátená učebňa</vt:lpstr>
      <vt:lpstr>Task based learning – učenie úlohami</vt:lpstr>
      <vt:lpstr>Online nástroje a aplikácie</vt:lpstr>
      <vt:lpstr>Online nástroje a aplikácie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Inovatívne prístupy k učeniu</dc:title>
  <dc:creator>Mgr. Michaela Balošáková</dc:creator>
  <cp:lastModifiedBy>HP-PC</cp:lastModifiedBy>
  <cp:revision>12</cp:revision>
  <dcterms:created xsi:type="dcterms:W3CDTF">2022-04-12T06:12:07Z</dcterms:created>
  <dcterms:modified xsi:type="dcterms:W3CDTF">2022-04-21T16:59:30Z</dcterms:modified>
</cp:coreProperties>
</file>