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0ACC2-421A-4D89-BA74-CDBE297F882C}" v="40" dt="2021-06-13T16:04:32.939"/>
    <p1510:client id="{AA0DAE97-56DC-71FB-5ECA-1286022D22C3}" v="3136" dt="2021-06-14T14:54:18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6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8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5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6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9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60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elena_Przyby%C5%82ek-Por%C4%99bn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05E55AE0-5597-4980-B517-FDBFEE2B1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61" b="2603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7C53569-AB9E-4ED2-A041-1B5CCD461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46" r="-2" b="-2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8" y="609600"/>
            <a:ext cx="4021454" cy="5631233"/>
          </a:xfrm>
        </p:spPr>
        <p:txBody>
          <a:bodyPr>
            <a:normAutofit/>
          </a:bodyPr>
          <a:lstStyle/>
          <a:p>
            <a:pPr algn="l"/>
            <a:r>
              <a:rPr lang="pl-PL" sz="4400"/>
              <a:t> Romek Strzałkowski i </a:t>
            </a:r>
            <a:r>
              <a:rPr lang="en-US" sz="4400"/>
              <a:t>Péter Mansfeld</a:t>
            </a:r>
            <a:endParaRPr lang="pl-PL" sz="4400">
              <a:ea typeface="+mj-lt"/>
              <a:cs typeface="+mj-lt"/>
            </a:endParaRPr>
          </a:p>
          <a:p>
            <a:pPr algn="l"/>
            <a:endParaRPr lang="pl-PL" sz="4400" dirty="0">
              <a:cs typeface="Calibri Light"/>
            </a:endParaRPr>
          </a:p>
          <a:p>
            <a:pPr algn="l"/>
            <a:endParaRPr lang="pl-PL" sz="4400">
              <a:cs typeface="Calibri Light"/>
            </a:endParaRPr>
          </a:p>
          <a:p>
            <a:endParaRPr lang="pl-PL" sz="75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5CE87-884A-4202-B2CA-26A20E8A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Roman Strzałkowski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59C9F-1662-4C8D-9C21-653EF007FC30}"/>
              </a:ext>
            </a:extLst>
          </p:cNvPr>
          <p:cNvSpPr txBox="1"/>
          <p:nvPr/>
        </p:nvSpPr>
        <p:spPr>
          <a:xfrm>
            <a:off x="648930" y="2406650"/>
            <a:ext cx="5181508" cy="37224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Urodził się 20 marca 1943, w Warszawie.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Zmarł  28 czerwca 1956, w Poznaniu.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 wieku 13 lat zginął od kuli w czasie szturmu robotników.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Był uczniem VII klasy Szkoły Podstawowej nr 40 w Poznaniu.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Stał się symbolem Czerwca '56.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Od 1981 roku jedna z poznańskich ulic nosi jego imię.</a:t>
            </a:r>
            <a:endParaRPr lang="en-US" sz="2000" dirty="0">
              <a:cs typeface="Calibri"/>
            </a:endParaRP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60303C-47AA-431B-8131-706FD6B2F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66" r="1" b="1153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417CEFB-4781-4449-B160-C1D2E6F5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669697" y="3196447"/>
            <a:ext cx="6866985" cy="4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C23E7-D907-458B-AF2D-10D87B4E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Życiorys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870727-B331-4610-BBBD-F189C90F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7" r="2902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E83-E2D4-402D-81BF-EE3CD1D3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959486"/>
            <a:ext cx="4840010" cy="45194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Romek Strzałkowski był zwyczajnym chłopcem, takim jak większość jego rówieśników. Był ciekawski świata, </a:t>
            </a:r>
            <a:r>
              <a:rPr lang="en-US" sz="1600">
                <a:ea typeface="+mn-lt"/>
                <a:cs typeface="+mn-lt"/>
              </a:rPr>
              <a:t>skoro zaczęło się coś dziać na mieście, to pewnie poszedł tam z ciekawości. Wcześniej był uczniem Państwowej Szkoły Muzycznej I stopnia im. Karola Kurpińskiego w Poznaniu, jednak został z niej wyrzucony za złe sprawowanie. Nie można powiedzieć, że był on złą osobą. Wręcz przeciwnie, po prostu miał w sobie mnóstwo energii I był bardzo odważny jak na swój wiek. Później został przeniesiony do Szkoły podstawowej nr 40 w Poznaniu.  Zginął od kuli, która ugodziła go w pierś. Nietypowy postrzał (kula wleciała pod bardzo ostrym kątem w okolicy lewego ramienia chłopca) świadczy o tym, że prawdopodobnie zastrzelono go z pistoletu na schodach (być może prowadzących do pokoi kierowców UBP). Po śmierci chłopca, jego rodzice zostali poddani przez funkcjonariuszy WUBP inwigilacji- śledzono ich I fotografowano. Matkę Romana usiłowano siłą wciągnąć do samochodu, a do jego ojca strzelano podczas jednej z wizyt na cmentarzu przy grobie syna.</a:t>
            </a:r>
            <a:endParaRPr lang="en-US" sz="1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99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FE8F4-ADE2-4E07-93ED-42D068AB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Tajemnica śmierci</a:t>
            </a:r>
            <a:endParaRPr lang="en-US" sz="5400"/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8535-9FB8-4778-8A7D-188A0319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Upłynęło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już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wiele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lat</a:t>
            </a:r>
            <a:r>
              <a:rPr lang="en-US" sz="2200" dirty="0">
                <a:cs typeface="Calibri" panose="020F0502020204030204"/>
              </a:rPr>
              <a:t>, a  </a:t>
            </a:r>
            <a:r>
              <a:rPr lang="en-US" sz="2200">
                <a:cs typeface="Calibri" panose="020F0502020204030204"/>
              </a:rPr>
              <a:t>wciąż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nie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wiadomo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dokładnie</a:t>
            </a:r>
            <a:r>
              <a:rPr lang="en-US" sz="2200" dirty="0">
                <a:cs typeface="Calibri" panose="020F0502020204030204"/>
              </a:rPr>
              <a:t> jak </a:t>
            </a:r>
            <a:r>
              <a:rPr lang="en-US" sz="2200">
                <a:cs typeface="Calibri" panose="020F0502020204030204"/>
              </a:rPr>
              <a:t>zginął</a:t>
            </a:r>
            <a:r>
              <a:rPr lang="en-US" sz="2200" dirty="0">
                <a:cs typeface="Calibri" panose="020F0502020204030204"/>
              </a:rPr>
              <a:t> Romek. </a:t>
            </a:r>
            <a:r>
              <a:rPr lang="en-US" sz="2200">
                <a:cs typeface="Calibri" panose="020F0502020204030204"/>
              </a:rPr>
              <a:t>Istnieje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kilka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wersji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wydarzeń</a:t>
            </a:r>
            <a:r>
              <a:rPr lang="en-US" sz="2200" dirty="0">
                <a:cs typeface="Calibri" panose="020F0502020204030204"/>
              </a:rPr>
              <a:t>, </a:t>
            </a:r>
            <a:r>
              <a:rPr lang="en-US" sz="2200">
                <a:cs typeface="Calibri" panose="020F0502020204030204"/>
              </a:rPr>
              <a:t>najpopularniejsza</a:t>
            </a:r>
            <a:r>
              <a:rPr lang="en-US" sz="2200" dirty="0">
                <a:cs typeface="Calibri" panose="020F0502020204030204"/>
              </a:rPr>
              <a:t> jest 1.  Inni </a:t>
            </a:r>
            <a:r>
              <a:rPr lang="en-US" sz="2200">
                <a:cs typeface="Calibri" panose="020F0502020204030204"/>
              </a:rPr>
              <a:t>świadkowie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oraz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nowsze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badania</a:t>
            </a:r>
            <a:r>
              <a:rPr lang="en-US" sz="2200" dirty="0">
                <a:cs typeface="Calibri" panose="020F0502020204030204"/>
              </a:rPr>
              <a:t> </a:t>
            </a:r>
            <a:r>
              <a:rPr lang="en-US" sz="2200">
                <a:cs typeface="Calibri" panose="020F0502020204030204"/>
              </a:rPr>
              <a:t>potwierdzają</a:t>
            </a:r>
            <a:r>
              <a:rPr lang="en-US" sz="2200" dirty="0">
                <a:cs typeface="Calibri" panose="020F0502020204030204"/>
              </a:rPr>
              <a:t> 2.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57761069-998D-4000-ABA8-42DB717D3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2" r="-1" b="85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3CE25-8606-45A0-9A81-C574ADDC7F1C}"/>
              </a:ext>
            </a:extLst>
          </p:cNvPr>
          <p:cNvSpPr txBox="1"/>
          <p:nvPr/>
        </p:nvSpPr>
        <p:spPr>
          <a:xfrm>
            <a:off x="6017464" y="280897"/>
            <a:ext cx="5949350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1.  Wersja</a:t>
            </a:r>
          </a:p>
          <a:p>
            <a:pPr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Podczas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demonstracji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chłopiec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przejął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flagę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od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rannej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tramwajarki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Heleny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Przybyłek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która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powiedziała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: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2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 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„O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godzinie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9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zatrzymano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tramwaje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wszystkich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do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pochodu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 I my w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tym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pochodzie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żeśmy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szły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 (...)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Przechodziłyśmy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ulicą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Dąbrowskiego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Kochanowskiego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 Na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Kochanowskiego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jakiś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mężczyzna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doszedł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do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nas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sztandar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nam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dał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 I  w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chwili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,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gdy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ten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sztandar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wzięłam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idę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,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zostałam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ranna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w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obie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nogi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Upadłam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Podleciał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chłopiec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podniósł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sztandar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.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Wtedy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nie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wiedziałam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,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że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to </a:t>
            </a:r>
            <a:r>
              <a:rPr lang="en-US" i="1" err="1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był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 Romek. "</a:t>
            </a:r>
            <a:endParaRPr lang="en-US" dirty="0">
              <a:solidFill>
                <a:schemeClr val="bg2">
                  <a:lumMod val="75000"/>
                </a:schemeClr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50875A-EE4F-45ED-901B-8BE596F3FA61}"/>
              </a:ext>
            </a:extLst>
          </p:cNvPr>
          <p:cNvSpPr txBox="1"/>
          <p:nvPr/>
        </p:nvSpPr>
        <p:spPr>
          <a:xfrm>
            <a:off x="6189093" y="4176264"/>
            <a:ext cx="5374256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2. Wersja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Według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innych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relacji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Romek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miał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nieść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transparent  z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napisem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 „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Chcemy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religii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szkole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”.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Następnie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został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zabity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strzałem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klatkę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piersiową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który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padł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gmachu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UB,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lub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zginął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późniejszym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czasie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jednym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garaży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terenie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bazy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transportowej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UB.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167523-95DA-48BE-A7C9-2D97999FB8B6}"/>
              </a:ext>
            </a:extLst>
          </p:cNvPr>
          <p:cNvSpPr/>
          <p:nvPr/>
        </p:nvSpPr>
        <p:spPr>
          <a:xfrm>
            <a:off x="261669" y="2540478"/>
            <a:ext cx="3939395" cy="11501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0C095D6B-AF5D-487C-AC74-2783686D1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7D538-8B21-47F5-860D-D51884D6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0" y="3514531"/>
            <a:ext cx="3319114" cy="2607311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ea typeface="+mj-lt"/>
                <a:cs typeface="+mj-lt"/>
              </a:rPr>
              <a:t>Péter Mansfeld</a:t>
            </a:r>
            <a:endParaRPr lang="en-US" sz="6000" b="1"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40E0758-7C0C-4543-84AA-B573F2C69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9" b="2"/>
          <a:stretch/>
        </p:blipFill>
        <p:spPr>
          <a:xfrm>
            <a:off x="-1" y="2"/>
            <a:ext cx="4317491" cy="2962720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56502"/>
            <a:ext cx="4349494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C4BDE7-3A65-4D1A-BABD-606F3998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919" y="734271"/>
            <a:ext cx="3452345" cy="53894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Urodził się </a:t>
            </a:r>
            <a:r>
              <a:rPr lang="en-US" sz="2000">
                <a:ea typeface="+mn-lt"/>
                <a:cs typeface="+mn-lt"/>
              </a:rPr>
              <a:t>10 marca 1941 </a:t>
            </a:r>
          </a:p>
          <a:p>
            <a:r>
              <a:rPr lang="en-US" sz="2000">
                <a:cs typeface="Calibri"/>
              </a:rPr>
              <a:t>Zmarł </a:t>
            </a:r>
            <a:r>
              <a:rPr lang="en-US" sz="2000">
                <a:ea typeface="+mn-lt"/>
                <a:cs typeface="+mn-lt"/>
              </a:rPr>
              <a:t>21 marca 1959</a:t>
            </a:r>
          </a:p>
          <a:p>
            <a:r>
              <a:rPr lang="en-US" sz="2000">
                <a:cs typeface="Calibri"/>
              </a:rPr>
              <a:t>Jego rodzice to </a:t>
            </a:r>
            <a:r>
              <a:rPr lang="pl-PL" sz="2000">
                <a:ea typeface="+mn-lt"/>
                <a:cs typeface="+mn-lt"/>
              </a:rPr>
              <a:t> Maria Esthó, József Mansfeld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 </a:t>
            </a:r>
            <a:r>
              <a:rPr lang="en-US" sz="2000">
                <a:ea typeface="+mn-lt"/>
                <a:cs typeface="+mn-lt"/>
              </a:rPr>
              <a:t>László Mansfeld – brat </a:t>
            </a:r>
            <a:r>
              <a:rPr lang="en-US" sz="2000">
                <a:latin typeface="Calibri Light"/>
                <a:ea typeface="+mn-lt"/>
                <a:cs typeface="Calibri Light"/>
              </a:rPr>
              <a:t>Péter'a</a:t>
            </a:r>
            <a:endParaRPr lang="en-US" sz="2000" dirty="0">
              <a:latin typeface="Calibri Light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4440AA-2FEA-4442-B43D-87F090FB0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8" r="13930" b="2"/>
          <a:stretch/>
        </p:blipFill>
        <p:spPr>
          <a:xfrm>
            <a:off x="8775834" y="-2"/>
            <a:ext cx="3416166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07C-8CCC-4FFE-8493-BE99D21E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Życiorys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94E9-42D0-48D8-9F6C-EE5A2A48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250"/>
            <a:ext cx="10515600" cy="44468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cs typeface="Calibri" panose="020F0502020204030204"/>
              </a:rPr>
              <a:t>Jako dziecko wziął udział w powstaniu węgierskim w 1956 roku. </a:t>
            </a:r>
            <a:r>
              <a:rPr lang="en-US" sz="2200" dirty="0">
                <a:ea typeface="+mn-lt"/>
                <a:cs typeface="+mn-lt"/>
              </a:rPr>
              <a:t>Pełnił funkcję łącznika pomiędzy oddziałami powstańczymi. Mansfeld przewoził ulotki, niekiedy granaty i broń, oraz dostarczał leki ze Szpitala Małgorzaty. Pochodził z niezamożnej rodziny prowadzącej własny zakład fryzjerski. Mansfeldowie nie mieli łatwego życia: dziadek i ojciec Pétera zostali po wojnie wywiezieni do ZSRR na tak zwany </a:t>
            </a:r>
            <a:r>
              <a:rPr lang="en-US" sz="2200" i="1" dirty="0">
                <a:ea typeface="+mn-lt"/>
                <a:cs typeface="+mn-lt"/>
              </a:rPr>
              <a:t>malenkij robot</a:t>
            </a:r>
            <a:r>
              <a:rPr lang="en-US" sz="2200" dirty="0">
                <a:ea typeface="+mn-lt"/>
                <a:cs typeface="+mn-lt"/>
              </a:rPr>
              <a:t> czyli kilkuletnią, przymusową pracę. Na Węgry zdołał wrócić tylko ojciec. Po ukończeniu szkoły podstawowej P</a:t>
            </a:r>
            <a:r>
              <a:rPr lang="en-US" sz="2200" dirty="0">
                <a:latin typeface="Calibri Light"/>
                <a:ea typeface="+mn-lt"/>
                <a:cs typeface="Calibri Light"/>
              </a:rPr>
              <a:t>éter</a:t>
            </a:r>
            <a:r>
              <a:rPr lang="en-US" sz="2200" b="1" dirty="0">
                <a:latin typeface="Calibri Light"/>
                <a:ea typeface="+mn-lt"/>
                <a:cs typeface="Calibri Light"/>
              </a:rPr>
              <a:t> </a:t>
            </a:r>
            <a:r>
              <a:rPr lang="en-US" sz="2200" dirty="0">
                <a:latin typeface="Calibri"/>
                <a:ea typeface="+mn-lt"/>
                <a:cs typeface="Calibri"/>
              </a:rPr>
              <a:t>kontynuował</a:t>
            </a:r>
            <a:r>
              <a:rPr lang="en-US" sz="2200" dirty="0">
                <a:ea typeface="+mn-lt"/>
                <a:cs typeface="+mn-lt"/>
              </a:rPr>
              <a:t>  z powodzeniem naukę w szkole zawodowej, zajmując się między innymi obróbką metali i obsługą maszyn. Gdy wybuchła rewolucja podjął decyzję o przyłączeniu się do powstania i wstąpił do grupy Jánosa Szabó z placu Széna w Budapeszcie. Bardzo młody wiek Pétera  budził początkowo wątpliwości dowódcy, który odmówił chłopcu przydzielenia broni. Ostatecznie jednak Mansfeld pozostał z powstańcami. Podczas jednej z akcji grupa Mansfelda zamierzała rozbroić jakiś oddział. Planowali także uwolnienie z więzienia represjonowanego szwagra Pétera. W tym celu uprowadzili I zagrozili milicjantowi. Powiedzieli, że gdyby wyjawił komuś prawdę o całym zajściu jego rodzine mogłoby spotkać problemy. Milicja dowiedziała się jednak o tym co się stało I aresztowali P</a:t>
            </a:r>
            <a:r>
              <a:rPr lang="en-US" sz="2200" dirty="0">
                <a:latin typeface="Calibri Light"/>
                <a:ea typeface="+mn-lt"/>
                <a:cs typeface="Calibri Light"/>
              </a:rPr>
              <a:t>étera. </a:t>
            </a:r>
            <a:r>
              <a:rPr lang="en-US" sz="2200" dirty="0">
                <a:ea typeface="+mn-lt"/>
                <a:cs typeface="+mn-lt"/>
              </a:rPr>
              <a:t>Prokurator nazwał chłopców zdrajcami </a:t>
            </a:r>
            <a:r>
              <a:rPr lang="en-US" sz="2200">
                <a:ea typeface="+mn-lt"/>
                <a:cs typeface="+mn-lt"/>
              </a:rPr>
              <a:t>klasowymi I zkazał Mansfelda na dożywocie. Dziewięć dni </a:t>
            </a:r>
            <a:r>
              <a:rPr lang="en-US" sz="2200" dirty="0">
                <a:ea typeface="+mn-lt"/>
                <a:cs typeface="+mn-lt"/>
              </a:rPr>
              <a:t>po osiągnięciu przez chłopca pełnoletności, Sąd Ludowy Budapesztu zaostrzył karę. Wyrokiem była śmierć. Péter Mansfeld został stracony przez powieszenie 21 marca rano. Z powodu źle wykonanej egzekucji jego agonia trwała 13 minut.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806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4CE21-5048-4667-B472-C4DA3E0A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"13 lat 13 minut"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763694-AD38-460A-B58F-3C3C2A65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13 lat - tyle żył Romek Strzałkowski, najmłodsza ofiara Poznańskiego Czerwca'56. 13 minut - tyle czasu umierał na szubienicy Peter Mansfeld, najmłodsza ofiara represji po zdławieniu Powstania Węgierskiego'56. Grzegorz Łubczyk i Marek Maldis, autorzy filmu dokumentalnego TVP Polonia "13 lat, 13 minut" oraz książki o tym samym tytule, przedstawiają tragiczny los tych dwóch niezwykłych chłopców-bohaterów. Obaj weszli na trwałe do powstańczej legendy Poznania i Budapesztu.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776662-DCDD-4976-B826-8A0EF66C7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0" r="2" b="2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072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 Romek Strzałkowski i Péter Mansfeld   </vt:lpstr>
      <vt:lpstr>Roman Strzałkowski</vt:lpstr>
      <vt:lpstr>Życiorys</vt:lpstr>
      <vt:lpstr>Tajemnica śmierci</vt:lpstr>
      <vt:lpstr>Péter Mansfeld</vt:lpstr>
      <vt:lpstr>Życiorys</vt:lpstr>
      <vt:lpstr>"13 lat 13 minut"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539</cp:revision>
  <dcterms:created xsi:type="dcterms:W3CDTF">2021-06-13T07:31:56Z</dcterms:created>
  <dcterms:modified xsi:type="dcterms:W3CDTF">2021-06-15T14:00:11Z</dcterms:modified>
</cp:coreProperties>
</file>