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0" r:id="rId2"/>
    <p:sldId id="281" r:id="rId3"/>
    <p:sldId id="282" r:id="rId4"/>
    <p:sldId id="28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7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82" autoAdjust="0"/>
  </p:normalViewPr>
  <p:slideViewPr>
    <p:cSldViewPr>
      <p:cViewPr varScale="1">
        <p:scale>
          <a:sx n="113" d="100"/>
          <a:sy n="113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4F19A2-FA99-4BAA-8D3B-40B7F158A607}" type="datetimeFigureOut">
              <a:rPr lang="pl-PL" smtClean="0"/>
              <a:pPr/>
              <a:t>03.09.2018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056620-6005-48DF-A940-7EC719B6B4A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72923" y="332656"/>
            <a:ext cx="7299666" cy="324036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pl-PL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WOJEWÓDZKI PROGRAM PROFILAKTYKI UŻYWANIA SUBSTANCJI PSYCHOAKTYWNYCH, W TYM ,,NOWYCH NARKOTYKÓW’’</a:t>
            </a:r>
            <a:br>
              <a:rPr lang="pl-PL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DLA UCZNIÓW V, VI, VII SZKÓŁ PODSTAWWYCH ,,POROZMAWIAJMY O ZDROWIU I NOWYCH ZAGROŻENIACH’’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58498" y="5083809"/>
            <a:ext cx="6264696" cy="1559079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Wojewódzka Stacja Sanitarno-Epidemiologiczna w Szczecinie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Oddział Oświaty Zdrowotnej i Promocji Zdrowia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26450" y="483725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/>
              <a:t>Dla uczniów V, VI, VII klas szkół podstawowych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3749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45624" cy="720080"/>
          </a:xfrm>
        </p:spPr>
        <p:txBody>
          <a:bodyPr>
            <a:noAutofit/>
          </a:bodyPr>
          <a:lstStyle/>
          <a:p>
            <a:pPr algn="ctr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Podział substancji psychoaktywnych ze względu na działanie:</a:t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030001"/>
            <a:ext cx="7075512" cy="5711367"/>
          </a:xfrm>
        </p:spPr>
        <p:txBody>
          <a:bodyPr>
            <a:normAutofit fontScale="62500" lnSpcReduction="20000"/>
          </a:bodyPr>
          <a:lstStyle/>
          <a:p>
            <a:r>
              <a:rPr lang="pl-PL" b="1" dirty="0" smtClean="0"/>
              <a:t>Substancje </a:t>
            </a:r>
            <a:r>
              <a:rPr lang="pl-PL" b="1" dirty="0"/>
              <a:t>działające opóźniająco na ośrodkowy układ nerwowy:</a:t>
            </a:r>
            <a:endParaRPr lang="pl-PL" dirty="0"/>
          </a:p>
          <a:p>
            <a:pPr>
              <a:buNone/>
            </a:pPr>
            <a:r>
              <a:rPr lang="pl-PL" dirty="0" smtClean="0"/>
              <a:t>- opiaty </a:t>
            </a:r>
            <a:r>
              <a:rPr lang="pl-PL" dirty="0"/>
              <a:t>(m.in. opium, morfina, heroina) oraz </a:t>
            </a:r>
            <a:r>
              <a:rPr lang="pl-PL" dirty="0" err="1"/>
              <a:t>opioidy</a:t>
            </a:r>
            <a:r>
              <a:rPr lang="pl-PL" dirty="0"/>
              <a:t> (syntetyczne substancje </a:t>
            </a:r>
            <a:r>
              <a:rPr lang="pl-PL" dirty="0" smtClean="0"/>
              <a:t>o </a:t>
            </a:r>
            <a:r>
              <a:rPr lang="pl-PL" dirty="0"/>
              <a:t>działaniu podobnym)</a:t>
            </a:r>
          </a:p>
          <a:p>
            <a:pPr marL="0" indent="0">
              <a:buNone/>
            </a:pPr>
            <a:r>
              <a:rPr lang="pl-PL" dirty="0" smtClean="0"/>
              <a:t>- leki </a:t>
            </a:r>
            <a:r>
              <a:rPr lang="pl-PL" dirty="0"/>
              <a:t>o działaniu nasennym (barbiturany) i uspokajającym (</a:t>
            </a:r>
            <a:r>
              <a:rPr lang="pl-PL" dirty="0" err="1"/>
              <a:t>benzodiazepiny</a:t>
            </a:r>
            <a:r>
              <a:rPr lang="pl-PL" dirty="0"/>
              <a:t>) oraz inne wykorzystywane </a:t>
            </a:r>
            <a:r>
              <a:rPr lang="pl-PL" dirty="0" smtClean="0"/>
              <a:t>najczęściej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neurologii i psychiatrii</a:t>
            </a:r>
          </a:p>
          <a:p>
            <a:pPr>
              <a:buNone/>
            </a:pPr>
            <a:r>
              <a:rPr lang="pl-PL" dirty="0"/>
              <a:t>- alkohol etylowy</a:t>
            </a:r>
          </a:p>
          <a:p>
            <a:pPr>
              <a:buNone/>
            </a:pPr>
            <a:r>
              <a:rPr lang="pl-PL" dirty="0"/>
              <a:t>- środki wziewne (rozpuszczalniki i inne)</a:t>
            </a:r>
          </a:p>
          <a:p>
            <a:pPr>
              <a:buNone/>
            </a:pPr>
            <a:r>
              <a:rPr lang="pl-PL" dirty="0"/>
              <a:t>- nikotyna /tytoń/</a:t>
            </a:r>
          </a:p>
          <a:p>
            <a:r>
              <a:rPr lang="pl-PL" b="1" dirty="0"/>
              <a:t>Substancje pobudzające ośrodkowy układ nerwowy:</a:t>
            </a:r>
            <a:endParaRPr lang="pl-PL" dirty="0"/>
          </a:p>
          <a:p>
            <a:pPr>
              <a:buNone/>
            </a:pPr>
            <a:r>
              <a:rPr lang="pl-PL" dirty="0"/>
              <a:t>- amfetamina i pochodne amfetaminy (np. </a:t>
            </a:r>
            <a:r>
              <a:rPr lang="pl-PL" dirty="0" err="1"/>
              <a:t>extasy</a:t>
            </a:r>
            <a:r>
              <a:rPr lang="pl-PL" dirty="0"/>
              <a:t>)</a:t>
            </a:r>
          </a:p>
          <a:p>
            <a:pPr>
              <a:buNone/>
            </a:pPr>
            <a:r>
              <a:rPr lang="pl-PL" dirty="0"/>
              <a:t>- kokaina (i jej różne postacie m.in. crack)</a:t>
            </a:r>
          </a:p>
          <a:p>
            <a:pPr>
              <a:buNone/>
            </a:pPr>
            <a:r>
              <a:rPr lang="pl-PL" dirty="0"/>
              <a:t>- </a:t>
            </a:r>
            <a:r>
              <a:rPr lang="pl-PL" dirty="0" err="1"/>
              <a:t>khat</a:t>
            </a:r>
            <a:r>
              <a:rPr lang="pl-PL" dirty="0"/>
              <a:t> (działanie podobne do amfetaminy- </a:t>
            </a:r>
            <a:r>
              <a:rPr lang="pl-PL" dirty="0" smtClean="0"/>
              <a:t>pobudzenie, oszołomienie</a:t>
            </a:r>
            <a:r>
              <a:rPr lang="pl-PL" dirty="0"/>
              <a:t>)</a:t>
            </a:r>
          </a:p>
          <a:p>
            <a:r>
              <a:rPr lang="pl-PL" b="1" dirty="0"/>
              <a:t>Substancje wywołujące zaburzenia w ośrodkowym układzie nerwowym:</a:t>
            </a:r>
            <a:endParaRPr lang="pl-PL" dirty="0"/>
          </a:p>
          <a:p>
            <a:pPr>
              <a:buNone/>
            </a:pPr>
            <a:r>
              <a:rPr lang="pl-PL" dirty="0"/>
              <a:t>- </a:t>
            </a:r>
            <a:r>
              <a:rPr lang="pl-PL" dirty="0" err="1"/>
              <a:t>cannabis</a:t>
            </a:r>
            <a:r>
              <a:rPr lang="pl-PL" dirty="0"/>
              <a:t> (przetwory konopi - marihuana, haszysz, olejek haszyszowy)</a:t>
            </a:r>
          </a:p>
          <a:p>
            <a:pPr>
              <a:buNone/>
            </a:pPr>
            <a:r>
              <a:rPr lang="pl-PL" dirty="0"/>
              <a:t>- halucynogeny (LSD, PCP, meskalina, </a:t>
            </a:r>
            <a:r>
              <a:rPr lang="pl-PL" dirty="0" err="1"/>
              <a:t>psylocybila</a:t>
            </a:r>
            <a:r>
              <a:rPr lang="pl-PL" dirty="0"/>
              <a:t>)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59" y="2420887"/>
            <a:ext cx="2704641" cy="261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Skutki </a:t>
            </a:r>
            <a:r>
              <a:rPr lang="pl-PL" sz="2700" dirty="0"/>
              <a:t>używania substancji psychoaktywnych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6419056" cy="53285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sz="3300" u="sng" dirty="0"/>
              <a:t>Szkody zdrowotne – somatyczne: </a:t>
            </a:r>
            <a:endParaRPr lang="pl-PL" sz="3300" dirty="0"/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ostre zatrucie (przedawkowanie);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wychudzenie, wyniszczenie;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zakrzepy w żyłach i zatory tętnicze;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infekcja HIV i choroba AIDS;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wirusowe zapalenie wątroby HBV, HCV, HDV,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/>
              <a:t> </a:t>
            </a:r>
            <a:r>
              <a:rPr lang="pl-PL" dirty="0" smtClean="0"/>
              <a:t>     rzadziej </a:t>
            </a:r>
            <a:r>
              <a:rPr lang="pl-PL" dirty="0"/>
              <a:t>HAV;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zakażenia bakteryjne, w tym posocznice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– </a:t>
            </a:r>
            <a:r>
              <a:rPr lang="pl-PL" dirty="0"/>
              <a:t>np. gronkowiec złocisty;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zapalenia płuc, oskrzeli, zatok;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owrzodzenie skrzydełek nosa i okolicy pod nosem;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martwica przegrody nosowej;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świerzb, grzybica;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choroby przenoszone droga płciową;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patologie ciąży i porodu; </a:t>
            </a:r>
            <a:endParaRPr lang="pl-PL" dirty="0" smtClean="0"/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napady drgawkowe;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ropnie, ropowice skóry w miejscach po zastrzykach.</a:t>
            </a:r>
          </a:p>
          <a:p>
            <a:pPr lvl="0">
              <a:buNone/>
            </a:pPr>
            <a:endParaRPr lang="pl-PL" sz="3300" dirty="0"/>
          </a:p>
          <a:p>
            <a:pPr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67" y="1196752"/>
            <a:ext cx="332302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766192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Skutki używania substancji psychoaktywnych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5275312" cy="5447854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Szkody zdrowotne – psychiczne:</a:t>
            </a:r>
          </a:p>
          <a:p>
            <a:pPr lvl="0"/>
            <a:r>
              <a:rPr lang="pl-PL" dirty="0" smtClean="0"/>
              <a:t>bezsenność; </a:t>
            </a:r>
          </a:p>
          <a:p>
            <a:pPr lvl="0"/>
            <a:r>
              <a:rPr lang="pl-PL" dirty="0" smtClean="0"/>
              <a:t>depresja/próby samobójcze; </a:t>
            </a:r>
          </a:p>
          <a:p>
            <a:pPr lvl="0"/>
            <a:r>
              <a:rPr lang="pl-PL" dirty="0" smtClean="0"/>
              <a:t>zaburzenia nastroju (agresja, drażliwość, przygnębienie, apatia); </a:t>
            </a:r>
          </a:p>
          <a:p>
            <a:pPr lvl="0"/>
            <a:r>
              <a:rPr lang="pl-PL" dirty="0" smtClean="0"/>
              <a:t>zaburzenia pamięci; </a:t>
            </a:r>
          </a:p>
          <a:p>
            <a:pPr lvl="0"/>
            <a:r>
              <a:rPr lang="pl-PL" dirty="0" smtClean="0"/>
              <a:t>ostre i przewlekłe psychozy; </a:t>
            </a:r>
          </a:p>
          <a:p>
            <a:pPr lvl="0"/>
            <a:r>
              <a:rPr lang="pl-PL" dirty="0" smtClean="0"/>
              <a:t>zaburzenia seksualne; </a:t>
            </a:r>
          </a:p>
          <a:p>
            <a:pPr lvl="0"/>
            <a:r>
              <a:rPr lang="pl-PL" dirty="0" smtClean="0"/>
              <a:t>zespoły organiczne,</a:t>
            </a:r>
            <a:br>
              <a:rPr lang="pl-PL" dirty="0" smtClean="0"/>
            </a:br>
            <a:r>
              <a:rPr lang="pl-PL" dirty="0" smtClean="0"/>
              <a:t>np. otępienie; </a:t>
            </a:r>
          </a:p>
          <a:p>
            <a:pPr lvl="0"/>
            <a:r>
              <a:rPr lang="pl-PL" dirty="0" smtClean="0"/>
              <a:t>zaburzenia uczuciowości. </a:t>
            </a:r>
          </a:p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69" y="1916832"/>
            <a:ext cx="3640137" cy="2322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163" y="404664"/>
            <a:ext cx="8686800" cy="57606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sz="2700" dirty="0"/>
              <a:t>Skutki używania substancji psychoaktywnych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5626968" cy="52565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u="sng" dirty="0"/>
              <a:t>Szkody społeczne:</a:t>
            </a:r>
            <a:endParaRPr lang="pl-PL" dirty="0"/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osłabienie więzi rodzinnych;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bezdomność;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bezrobocie;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konflikty z prawem;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inwalidztwo;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utrata zdolności do </a:t>
            </a:r>
            <a:r>
              <a:rPr lang="pl-PL" dirty="0" smtClean="0"/>
              <a:t>samodzielnego</a:t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odpowiedzialnego funkcjonowania;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obciążenie społeczeństwa pomocą socjalną.</a:t>
            </a:r>
          </a:p>
          <a:p>
            <a:pPr lvl="0"/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852863" cy="2566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90000"/>
                <a:satMod val="150000"/>
              </a:schemeClr>
              <a:schemeClr val="bg2">
                <a:tint val="88000"/>
                <a:satMod val="105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7147520" cy="2738934"/>
          </a:xfrm>
        </p:spPr>
        <p:txBody>
          <a:bodyPr>
            <a:normAutofit fontScale="77500" lnSpcReduction="20000"/>
          </a:bodyPr>
          <a:lstStyle/>
          <a:p>
            <a:pPr lvl="0">
              <a:buFont typeface="Courier New" pitchFamily="49" charset="0"/>
              <a:buChar char="o"/>
            </a:pPr>
            <a:r>
              <a:rPr lang="pl-PL" dirty="0"/>
              <a:t>Skutki ekonomiczne,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Pozornie odległe skutki społeczne (brak akceptacji ze strony niektórych grup społecznych, absencje w pracy, trudności w znalezieniu pracy),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Pozornie odległe skutki zdrowotne (choroby układu oddechowego, układu krążenia, nowotwory).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6" y="-72597"/>
            <a:ext cx="2088233" cy="139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613804" cy="1742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39958"/>
            <a:ext cx="2492896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39958"/>
            <a:ext cx="4104456" cy="255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267744" y="276287"/>
            <a:ext cx="4555232" cy="86236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Papierosy</a:t>
            </a:r>
            <a:endParaRPr lang="pl-PL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91264" cy="720080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Papierosy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340768"/>
            <a:ext cx="5275312" cy="5040559"/>
          </a:xfrm>
        </p:spPr>
        <p:txBody>
          <a:bodyPr>
            <a:normAutofit fontScale="85000" lnSpcReduction="20000"/>
          </a:bodyPr>
          <a:lstStyle/>
          <a:p>
            <a:pPr lvl="0">
              <a:buFont typeface="Courier New" pitchFamily="49" charset="0"/>
              <a:buChar char="o"/>
            </a:pPr>
            <a:r>
              <a:rPr lang="pl-PL" dirty="0"/>
              <a:t>Pozornie niegroźny nałóg,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Ogromny wpływ przykładu wyniesionego z domu- większe prawdopodobieństwo palenia tytoniu przez dziecko, którego rodzice palą,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Chęć zaistnienia i akceptacji przez grupę, próby odstresowania się, chęć wyglądania doroślej,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Im młodszy wiek inicjacji tym silniejsze uzależnienie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trudniejsze wyjście z nałogu.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56" y="3717032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32" y="1268760"/>
            <a:ext cx="367240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pl-PL" sz="2400" dirty="0"/>
              <a:t>Proces uzależnienia dzieci i młodzieży od nikotyny przebiega w pięciu następujących po sobie fazach: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052737"/>
            <a:ext cx="5760640" cy="5256584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pl-PL" b="1" dirty="0"/>
              <a:t>Przygotowywania</a:t>
            </a:r>
            <a:r>
              <a:rPr lang="pl-PL" dirty="0"/>
              <a:t> - kształtowane są postawy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przekonania o pożytkach płynących </a:t>
            </a:r>
            <a:br>
              <a:rPr lang="pl-PL" dirty="0"/>
            </a:br>
            <a:r>
              <a:rPr lang="pl-PL" dirty="0"/>
              <a:t>z palenia. Dziecko zaczyna </a:t>
            </a:r>
            <a:r>
              <a:rPr lang="pl-PL" dirty="0" smtClean="0"/>
              <a:t>,,oswajać się’’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papierosem, postrzegać palenie jako czynność przybliżającą do dorosłości, pomagającą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sytuacjach trudnych, ułatwiającą przynależność do grupy rówieśników.</a:t>
            </a:r>
          </a:p>
          <a:p>
            <a:pPr lvl="0"/>
            <a:r>
              <a:rPr lang="pl-PL" b="1" dirty="0"/>
              <a:t>Próbowania</a:t>
            </a:r>
            <a:r>
              <a:rPr lang="pl-PL" dirty="0"/>
              <a:t> - dziecko sięga po pierwszego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życiu papierosa. Pierwsze papierosy wypala zazwyczaj pod presją rówieśników.</a:t>
            </a:r>
          </a:p>
          <a:p>
            <a:pPr lvl="0"/>
            <a:r>
              <a:rPr lang="pl-PL" b="1" dirty="0"/>
              <a:t>Eksperymentowania</a:t>
            </a:r>
            <a:r>
              <a:rPr lang="pl-PL" dirty="0"/>
              <a:t> - charakteryzuje powtarzaniem palenia, w tym czasie dziecko sięga po kolejnego papierosa w szczególnych sytuacjach, takich jak np. spotkania koleżeńskie.</a:t>
            </a:r>
          </a:p>
          <a:p>
            <a:pPr lvl="0"/>
            <a:r>
              <a:rPr lang="pl-PL" b="1" dirty="0"/>
              <a:t>Palenia regularnego</a:t>
            </a:r>
            <a:r>
              <a:rPr lang="pl-PL" dirty="0"/>
              <a:t> - wypalanie papierosów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stałych odstępach, początkowo przynajmniej raz w tygodniu, a następnie z rosnącą częstotliwością,</a:t>
            </a:r>
          </a:p>
          <a:p>
            <a:pPr lvl="0"/>
            <a:r>
              <a:rPr lang="pl-PL" b="1" dirty="0"/>
              <a:t>Uzależnienia</a:t>
            </a:r>
            <a:r>
              <a:rPr lang="pl-PL" dirty="0"/>
              <a:t> - cechuje się fizjologicznym zapotrzebowaniem na nikotynę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11560" y="609329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dirty="0"/>
          </a:p>
          <a:p>
            <a:r>
              <a:rPr lang="pl-PL" sz="1600" dirty="0"/>
              <a:t>Zazwyczaj od momentu pierwszych prób palenia do palenia regularnego upływa 2-3 lata.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74" y="1556792"/>
            <a:ext cx="2832314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9120"/>
            <a:ext cx="3303587" cy="220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23658"/>
            <a:ext cx="5068838" cy="864096"/>
          </a:xfrm>
        </p:spPr>
        <p:txBody>
          <a:bodyPr/>
          <a:lstStyle/>
          <a:p>
            <a:pPr algn="ctr"/>
            <a:r>
              <a:rPr lang="pl-PL" dirty="0"/>
              <a:t>Alkohol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16057"/>
            <a:ext cx="5688632" cy="3609087"/>
          </a:xfrm>
        </p:spPr>
        <p:txBody>
          <a:bodyPr>
            <a:normAutofit fontScale="70000" lnSpcReduction="20000"/>
          </a:bodyPr>
          <a:lstStyle/>
          <a:p>
            <a:pPr lvl="0">
              <a:buFont typeface="Courier New" pitchFamily="49" charset="0"/>
              <a:buChar char="o"/>
            </a:pPr>
            <a:r>
              <a:rPr lang="pl-PL" dirty="0"/>
              <a:t>Najbardziej akceptowana 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społecznie substancja psychoaktywna,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Najbardziej dostępna i w miarę tania używka,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Sposób na „rozkręcenie” imprezy,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Legalny- dla osób pełnoletnich,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Złudnie gwarantuje dobrą zabawę, później syndrom dnia następnego - złe  samopoczucie, wyrzuty sumienia,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Etanol hamuje rozwój uczuciowości wyższej i sprzyja zachowaniom popędowym.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98" y="1068447"/>
            <a:ext cx="2640013" cy="189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47981"/>
            <a:ext cx="3113906" cy="2064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63" y="4825638"/>
            <a:ext cx="3116729" cy="1883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7395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Dlaczego </a:t>
            </a:r>
            <a:r>
              <a:rPr lang="pl-PL" dirty="0"/>
              <a:t>młodzież sięga po alkohol?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3096343"/>
          </a:xfrm>
        </p:spPr>
        <p:txBody>
          <a:bodyPr>
            <a:normAutofit fontScale="85000" lnSpcReduction="10000"/>
          </a:bodyPr>
          <a:lstStyle/>
          <a:p>
            <a:pPr lvl="0">
              <a:buFont typeface="Courier New" pitchFamily="49" charset="0"/>
              <a:buChar char="o"/>
            </a:pPr>
            <a:r>
              <a:rPr lang="pl-PL" dirty="0"/>
              <a:t>Presja grupy rówieśniczej,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Chęć odprężenia się, pragnienie bycia towarzyskim,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Media i spoty reklamowe z pozytywnym </a:t>
            </a:r>
            <a:r>
              <a:rPr lang="pl-PL" dirty="0" smtClean="0"/>
              <a:t>przekazem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kontekście picia alkoholu,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Panaceum na wszelkie zmartwienia i problemy,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Problemy w relacjach z rodzicami, trudności w szkole,</a:t>
            </a:r>
          </a:p>
          <a:p>
            <a:pPr lvl="0">
              <a:buFont typeface="Courier New" pitchFamily="49" charset="0"/>
              <a:buChar char="o"/>
            </a:pPr>
            <a:r>
              <a:rPr lang="pl-PL" dirty="0"/>
              <a:t>Wzorce rodzinne.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81" y="4032389"/>
            <a:ext cx="4248472" cy="2825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597" y="260648"/>
            <a:ext cx="8686800" cy="76619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Alkohol a zdrowie młodego człowieka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5199" y="1268760"/>
            <a:ext cx="8649289" cy="32403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dirty="0"/>
              <a:t>Picie alkoholu może zaburzyć prawidłowy rozwój fizyczny </a:t>
            </a:r>
            <a:br>
              <a:rPr lang="pl-PL" dirty="0"/>
            </a:br>
            <a:r>
              <a:rPr lang="pl-PL" dirty="0"/>
              <a:t>i psychiczny nastolatków. Alkohol to substancja wpływająca na główny system nerwowy, który przeciętnie u człowieka dojrzewa do 21. roku życia. Rozwijający się mózg jest strukturą niezwykle podatną i wrażliwą na uszkodzenie.</a:t>
            </a:r>
          </a:p>
          <a:p>
            <a:pPr lvl="0"/>
            <a:r>
              <a:rPr lang="pl-PL" dirty="0"/>
              <a:t>Zapalenia trzustki, wątroby (marskość),</a:t>
            </a:r>
          </a:p>
          <a:p>
            <a:pPr lvl="0"/>
            <a:r>
              <a:rPr lang="pl-PL" dirty="0"/>
              <a:t>Zaburzenie funkcji wchłaniania substancji odżywczych – niedobory,</a:t>
            </a:r>
          </a:p>
          <a:p>
            <a:pPr lvl="0"/>
            <a:r>
              <a:rPr lang="pl-PL" dirty="0"/>
              <a:t>Rozkojarzenie, problemy z koncentracją uwagi i pamięcią.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78" y="4293096"/>
            <a:ext cx="3603625" cy="2395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1</a:t>
            </a:r>
            <a:r>
              <a:rPr lang="pl-PL" sz="2700" dirty="0"/>
              <a:t>. Przedstawienie celów i założeń programowych. Omówienie przebiegu i sposobu realizacji programu.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740080" cy="5256584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 Program edukacyjny został zaprojektowany do realizacji </a:t>
            </a:r>
            <a:r>
              <a:rPr lang="pl-PL" dirty="0">
                <a:solidFill>
                  <a:srgbClr val="7030A0"/>
                </a:solidFill>
              </a:rPr>
              <a:t>pierwszorzędowej profilaktyki </a:t>
            </a:r>
            <a:r>
              <a:rPr lang="pl-PL" dirty="0"/>
              <a:t>(zwanej również profilaktyką uniwersalną) używania substancji psychoaktywnych wśród uczniów </a:t>
            </a:r>
            <a:r>
              <a:rPr lang="pl-PL" dirty="0" smtClean="0">
                <a:solidFill>
                  <a:srgbClr val="00B050"/>
                </a:solidFill>
              </a:rPr>
              <a:t>V, VI, VII klasy szkoły podstawowej.</a:t>
            </a:r>
            <a:endParaRPr lang="pl-PL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b="1" dirty="0" smtClean="0"/>
              <a:t>Celem </a:t>
            </a:r>
            <a:r>
              <a:rPr lang="pl-PL" b="1" dirty="0"/>
              <a:t>programu </a:t>
            </a:r>
            <a:r>
              <a:rPr lang="pl-PL" dirty="0"/>
              <a:t>jest zapobieganie używaniu narkotyków i tzw. „nowych narkotyków” (dopalaczy, środków zastępczych) oraz występowaniu </a:t>
            </a:r>
            <a:r>
              <a:rPr lang="pl-PL" b="1" dirty="0"/>
              <a:t>innych </a:t>
            </a:r>
            <a:r>
              <a:rPr lang="pl-PL" b="1" dirty="0" err="1"/>
              <a:t>zachowań</a:t>
            </a:r>
            <a:r>
              <a:rPr lang="pl-PL" b="1" dirty="0"/>
              <a:t> problemowych u młodzieży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 </a:t>
            </a:r>
            <a:r>
              <a:rPr lang="pl-PL" dirty="0"/>
              <a:t>Treści edukacyjne, które zostały zawarte w programie, można określić jako „</a:t>
            </a:r>
            <a:r>
              <a:rPr lang="pl-PL" dirty="0">
                <a:solidFill>
                  <a:srgbClr val="00B0F0"/>
                </a:solidFill>
              </a:rPr>
              <a:t>miękkie”, „delikatne”, „bezpieczne”. </a:t>
            </a:r>
            <a:r>
              <a:rPr lang="pl-PL" dirty="0"/>
              <a:t>Nie powinny wzbudzać strachu, ani też  sprzeciwu wśród jego realizatorów oraz  rodziców i opiekunów dzieci.    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Treści </a:t>
            </a:r>
            <a:r>
              <a:rPr lang="pl-PL" dirty="0"/>
              <a:t>profilaktyczne odwołują się do</a:t>
            </a:r>
            <a:r>
              <a:rPr lang="pl-PL" dirty="0">
                <a:solidFill>
                  <a:srgbClr val="FF0000"/>
                </a:solidFill>
              </a:rPr>
              <a:t> przyczyn </a:t>
            </a:r>
            <a:r>
              <a:rPr lang="pl-PL" dirty="0"/>
              <a:t>sięgania po substancje psychoaktywne i innych ryzykownych </a:t>
            </a:r>
            <a:r>
              <a:rPr lang="pl-PL" dirty="0" err="1"/>
              <a:t>zachowań</a:t>
            </a:r>
            <a:r>
              <a:rPr lang="pl-PL" dirty="0"/>
              <a:t>, które najczęściej występują u młodzieży. </a:t>
            </a:r>
          </a:p>
        </p:txBody>
      </p:sp>
    </p:spTree>
    <p:extLst>
      <p:ext uri="{BB962C8B-B14F-4D97-AF65-F5344CB8AC3E}">
        <p14:creationId xmlns:p14="http://schemas.microsoft.com/office/powerpoint/2010/main" val="3453314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8083624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FAZY </a:t>
            </a:r>
            <a:r>
              <a:rPr lang="pl-PL" dirty="0"/>
              <a:t>ROZWOJU ALKOHOLIZMU</a:t>
            </a:r>
            <a:br>
              <a:rPr lang="pl-PL" dirty="0"/>
            </a:b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712968" cy="354148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l-PL" sz="3300" b="1" dirty="0"/>
              <a:t>WSTĘPNA </a:t>
            </a:r>
            <a:r>
              <a:rPr lang="pl-PL" sz="3300" dirty="0"/>
              <a:t>- najpierw picie towarzyskie, następnie na rozładowanie stresu, dochodzi do uzależnienia psychicznego, zachowana kontrola, zwiększanie tolerancji na alkohol;</a:t>
            </a:r>
          </a:p>
          <a:p>
            <a:pPr lvl="0"/>
            <a:r>
              <a:rPr lang="pl-PL" sz="3300" b="1" dirty="0"/>
              <a:t>OSTRZEGAWCZA </a:t>
            </a:r>
            <a:r>
              <a:rPr lang="pl-PL" sz="3300" dirty="0"/>
              <a:t>- poszukiwanie okazji do picia, inicjowanie, utrata kontroli, alkohol jako niezawodny środek na rozładowanie napięcia, częste „urywanie filmu”;</a:t>
            </a:r>
          </a:p>
          <a:p>
            <a:pPr lvl="0"/>
            <a:r>
              <a:rPr lang="pl-PL" sz="3300" b="1" dirty="0"/>
              <a:t>KRYTYCZNA</a:t>
            </a:r>
            <a:r>
              <a:rPr lang="pl-PL" sz="3300" dirty="0"/>
              <a:t> (OSTRA) - po spożyciu niewielkiej ilości silne pragnienie dalszego picia, całkowity brak kontroli, wydłuża się czas picia i ilość wypijanego alkoholu, szukanie „alibi” dla picia, obwinianie osób z otoczenia, niewykazywane wcześniej zachowania, wstyd przed samym sobą, ciągi alkoholowe i próby abstynencji, izolacja od otoczenia, wydłużenie </a:t>
            </a:r>
            <a:r>
              <a:rPr lang="pl-PL" sz="3300" dirty="0" smtClean="0"/>
              <a:t>ciągów;</a:t>
            </a:r>
            <a:endParaRPr lang="pl-PL" sz="3300" dirty="0"/>
          </a:p>
          <a:p>
            <a:pPr lvl="0"/>
            <a:r>
              <a:rPr lang="pl-PL" sz="3300" b="1" dirty="0"/>
              <a:t>PRZEWLEKŁA</a:t>
            </a:r>
            <a:r>
              <a:rPr lang="pl-PL" sz="3300" dirty="0"/>
              <a:t> - ciągłe picie, upijanie się w domu, parku, pracy itp. –wszędzie, </a:t>
            </a:r>
            <a:r>
              <a:rPr lang="pl-PL" sz="3300" dirty="0" smtClean="0"/>
              <a:t/>
            </a:r>
            <a:br>
              <a:rPr lang="pl-PL" sz="3300" dirty="0" smtClean="0"/>
            </a:br>
            <a:r>
              <a:rPr lang="pl-PL" sz="3300" dirty="0" smtClean="0"/>
              <a:t>bez </a:t>
            </a:r>
            <a:r>
              <a:rPr lang="pl-PL" sz="3300" dirty="0"/>
              <a:t>żadnych oporów i wstydu, przez dłuższy czas aż do zatrucia organizmu, pojawiają się objawy abstynencyjne, mogą wystąpić psychozy, obniżenie tolerancji na alkohol, degradacja moralna, upośledzenie funkcji myślowych, zmiany charakterologiczne.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0"/>
          <a:stretch/>
        </p:blipFill>
        <p:spPr bwMode="auto">
          <a:xfrm>
            <a:off x="2534486" y="4581128"/>
            <a:ext cx="4659952" cy="227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9912" y="332656"/>
            <a:ext cx="1242864" cy="667544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GHB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573016"/>
            <a:ext cx="8686800" cy="2016224"/>
          </a:xfr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pl-PL" b="1" dirty="0" smtClean="0">
                <a:solidFill>
                  <a:schemeClr val="tx1"/>
                </a:solidFill>
              </a:rPr>
              <a:t>Inaczej Pigułka gwałtu - nie ma smaku ani zapachu, powoduje omdlenie 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i czasową utratę pamięci. Jej ofiara może zostać gwałcona lub okradziona.</a:t>
            </a:r>
          </a:p>
          <a:p>
            <a:pPr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071592" cy="864096"/>
          </a:xfrm>
        </p:spPr>
        <p:txBody>
          <a:bodyPr/>
          <a:lstStyle/>
          <a:p>
            <a:pPr algn="ctr"/>
            <a:r>
              <a:rPr lang="pl-PL" dirty="0"/>
              <a:t>Narkotyki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3"/>
            <a:ext cx="8640960" cy="302433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pl-PL" sz="3100" dirty="0"/>
              <a:t>Używka dosyć droga,</a:t>
            </a:r>
          </a:p>
          <a:p>
            <a:pPr lvl="0"/>
            <a:r>
              <a:rPr lang="pl-PL" sz="3100" dirty="0"/>
              <a:t>Gorszy dostęp,</a:t>
            </a:r>
          </a:p>
          <a:p>
            <a:pPr lvl="0"/>
            <a:r>
              <a:rPr lang="pl-PL" sz="3100" dirty="0"/>
              <a:t>Nielegalna – skutki prawne,</a:t>
            </a:r>
          </a:p>
          <a:p>
            <a:pPr lvl="0"/>
            <a:r>
              <a:rPr lang="pl-PL" sz="3100" dirty="0"/>
              <a:t>Odchodzi się od narkotyków podawanych poprzez iniekcję dożylną,</a:t>
            </a:r>
          </a:p>
          <a:p>
            <a:pPr lvl="0"/>
            <a:r>
              <a:rPr lang="pl-PL" sz="3100" dirty="0"/>
              <a:t>Większa wiedza i świadomość młodzieży na temat narkotyków (głównie z Internetu).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88544"/>
            <a:ext cx="4176464" cy="25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488832" cy="64807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dirty="0"/>
              <a:t>Dopalacze- „Nowe narkotyki”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3"/>
            <a:ext cx="8640960" cy="266429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dirty="0"/>
              <a:t>W grupie „dopalaczy” znajdują się substancje o różnym działaniu. Możemy je podzielić na trzy typy: </a:t>
            </a:r>
          </a:p>
          <a:p>
            <a:pPr>
              <a:buNone/>
            </a:pPr>
            <a:r>
              <a:rPr lang="pl-PL" dirty="0"/>
              <a:t>1) o działaniu pobudzającym (stymulanty), </a:t>
            </a:r>
          </a:p>
          <a:p>
            <a:pPr>
              <a:buNone/>
            </a:pPr>
            <a:r>
              <a:rPr lang="pl-PL" dirty="0"/>
              <a:t>2) o działaniu halucynogennym (</a:t>
            </a:r>
            <a:r>
              <a:rPr lang="pl-PL" dirty="0" err="1"/>
              <a:t>psychodeliki</a:t>
            </a:r>
            <a:r>
              <a:rPr lang="pl-PL" dirty="0"/>
              <a:t>)</a:t>
            </a:r>
          </a:p>
          <a:p>
            <a:pPr>
              <a:buNone/>
            </a:pPr>
            <a:r>
              <a:rPr lang="pl-PL" dirty="0"/>
              <a:t> oraz </a:t>
            </a:r>
          </a:p>
          <a:p>
            <a:pPr>
              <a:buNone/>
            </a:pPr>
            <a:r>
              <a:rPr lang="pl-PL" dirty="0"/>
              <a:t>3) o działaniu reklamowanym jako zbliżony do marihuany.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1"/>
            <a:ext cx="2736304" cy="259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16911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775224" cy="694184"/>
          </a:xfrm>
        </p:spPr>
        <p:txBody>
          <a:bodyPr/>
          <a:lstStyle/>
          <a:p>
            <a:pPr algn="ctr"/>
            <a:r>
              <a:rPr lang="pl-PL" dirty="0"/>
              <a:t>LEKI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352839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dirty="0"/>
              <a:t>Najczęściej wykorzystuje się leki sprzedawane bez recepty, które zastosowane </a:t>
            </a:r>
            <a:br>
              <a:rPr lang="pl-PL" dirty="0"/>
            </a:br>
            <a:r>
              <a:rPr lang="pl-PL" dirty="0"/>
              <a:t>w dawce przekraczającej działanie terapeutyczne wykazują działanie psychoaktywne (leki przeciwzapalne, stosowane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przeziębieniach, leki nasenne)</a:t>
            </a:r>
          </a:p>
          <a:p>
            <a:pPr lvl="0"/>
            <a:r>
              <a:rPr lang="pl-PL" dirty="0"/>
              <a:t>Uznaje się leki za mniej uzależniające i mniej szkodliwe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niż </a:t>
            </a:r>
            <a:r>
              <a:rPr lang="pl-PL" dirty="0"/>
              <a:t>tradycyjne narkotyki,</a:t>
            </a:r>
          </a:p>
          <a:p>
            <a:pPr lvl="0"/>
            <a:r>
              <a:rPr lang="pl-PL" dirty="0"/>
              <a:t>Zagrożeniem jest brak strachu przed uzależnieniem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skutkami przedawkowania</a:t>
            </a:r>
          </a:p>
          <a:p>
            <a:pPr lvl="0"/>
            <a:r>
              <a:rPr lang="pl-PL" dirty="0"/>
              <a:t>Legalna używka, łatwy dostęp.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09120"/>
            <a:ext cx="3743325" cy="22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/>
              <a:t>Jakie </a:t>
            </a:r>
            <a:r>
              <a:rPr lang="pl-PL" sz="3100" dirty="0"/>
              <a:t>zagrożenie niesie zażywanie leków w celach pozamedycznych?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268761"/>
            <a:ext cx="8496944" cy="28083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l-PL" dirty="0"/>
              <a:t>Uzależnienie,</a:t>
            </a:r>
          </a:p>
          <a:p>
            <a:pPr lvl="0"/>
            <a:r>
              <a:rPr lang="pl-PL" dirty="0"/>
              <a:t>Większe prawdopodobieństwo sięgania po silniejsze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nielegalne substancje,</a:t>
            </a:r>
          </a:p>
          <a:p>
            <a:pPr lvl="0"/>
            <a:r>
              <a:rPr lang="pl-PL" dirty="0"/>
              <a:t>Ryzyko przedawkowania i silnego zatrucia organizmu,</a:t>
            </a:r>
          </a:p>
          <a:p>
            <a:pPr lvl="0"/>
            <a:r>
              <a:rPr lang="pl-PL" dirty="0"/>
              <a:t>Próby spotęgowania działania poprzez mieszanki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alkoholem- zawroty głowy, nadmierna praca serca, podwyższenie ciśnienia, podrażnienia błony śluzowej żołądka, uszkodzenia wątroby, śmierć.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46" y="4029554"/>
            <a:ext cx="4529137" cy="270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83568" y="44624"/>
            <a:ext cx="8229600" cy="63341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sz="3100" dirty="0" smtClean="0"/>
              <a:t>Najczęściej </a:t>
            </a:r>
            <a:r>
              <a:rPr lang="pl-PL" sz="3100" dirty="0"/>
              <a:t>wykorzystywane są: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9552" y="692696"/>
            <a:ext cx="8229600" cy="6165304"/>
          </a:xfrm>
        </p:spPr>
        <p:txBody>
          <a:bodyPr>
            <a:noAutofit/>
          </a:bodyPr>
          <a:lstStyle/>
          <a:p>
            <a:pPr lvl="0"/>
            <a:r>
              <a:rPr lang="pl-PL" sz="1600" b="1" dirty="0" err="1"/>
              <a:t>Benzodiazepiny</a:t>
            </a:r>
            <a:r>
              <a:rPr lang="pl-PL" sz="1600" dirty="0"/>
              <a:t> - występują w środkach uspokajających i nasennych, na receptę. Działanie </a:t>
            </a:r>
            <a:r>
              <a:rPr lang="pl-PL" sz="1600" dirty="0" err="1"/>
              <a:t>przeciwlękowe</a:t>
            </a:r>
            <a:r>
              <a:rPr lang="pl-PL" sz="1600" dirty="0"/>
              <a:t>, wyciszające, rozluźniające.  Szybko wpływają na poprawę samopoczucia. Łatwo dostępne i legalne. Bardzo szybko uzależniają psychicznie i fizycznie.</a:t>
            </a:r>
          </a:p>
          <a:p>
            <a:pPr lvl="0"/>
            <a:r>
              <a:rPr lang="pl-PL" sz="1600" b="1" dirty="0" err="1"/>
              <a:t>Dekstrometorfan</a:t>
            </a:r>
            <a:r>
              <a:rPr lang="pl-PL" sz="1600" dirty="0"/>
              <a:t> (DXM)- występuje w sprzedawanych bez recepty </a:t>
            </a:r>
            <a:r>
              <a:rPr lang="pl-PL" sz="1600" dirty="0" smtClean="0"/>
              <a:t>lekach przeciwkaszlowych </a:t>
            </a:r>
            <a:r>
              <a:rPr lang="pl-PL" sz="1600" dirty="0"/>
              <a:t>i </a:t>
            </a:r>
            <a:r>
              <a:rPr lang="pl-PL" sz="1600" dirty="0" err="1"/>
              <a:t>przeciwprzeziębieniowych</a:t>
            </a:r>
            <a:r>
              <a:rPr lang="pl-PL" sz="1600" dirty="0"/>
              <a:t> (syropy lub tabletki), należy do grupy opiatów (daleki krewny heroiny). Używany w dawkach 5-10 razy wyższych niż zalecane przez lekarza działa </a:t>
            </a:r>
            <a:r>
              <a:rPr lang="pl-PL" sz="1600" dirty="0" err="1"/>
              <a:t>euforyzująco</a:t>
            </a:r>
            <a:r>
              <a:rPr lang="pl-PL" sz="1600" dirty="0"/>
              <a:t>, zwiększa poczucie otwartości dla innych. W jeszcze wyższych dawkach powoduje halucynacje poczucie oderwania od ciała i utraty tożsamości (depersonalizację).</a:t>
            </a:r>
          </a:p>
          <a:p>
            <a:pPr lvl="0"/>
            <a:r>
              <a:rPr lang="pl-PL" sz="1600" b="1" dirty="0"/>
              <a:t>Kodeina</a:t>
            </a:r>
            <a:r>
              <a:rPr lang="pl-PL" sz="1600" dirty="0"/>
              <a:t> (grupa </a:t>
            </a:r>
            <a:r>
              <a:rPr lang="pl-PL" sz="1600" dirty="0" err="1"/>
              <a:t>opiatów</a:t>
            </a:r>
            <a:r>
              <a:rPr lang="pl-PL" sz="1600" dirty="0"/>
              <a:t>) - głównie zawarta w lekach przeciwbólowych </a:t>
            </a:r>
            <a:br>
              <a:rPr lang="pl-PL" sz="1600" dirty="0"/>
            </a:br>
            <a:r>
              <a:rPr lang="pl-PL" sz="1600" dirty="0"/>
              <a:t>i przeciwkaszlowych, wydawanych bez recepty; znosi odczuwanie bólu, wywołuje euforię, błogą apatię, wprowadza w stan niewrażliwości na przykre doznania. Uzależnienie psychiczne pojawia się bardzo szybko- w przeciągu kilku lub kilkunastu dni, a uzależnienie fizyczne w okresie 6-12 </a:t>
            </a:r>
            <a:r>
              <a:rPr lang="pl-PL" sz="1600" dirty="0" err="1"/>
              <a:t>m-cy</a:t>
            </a:r>
            <a:r>
              <a:rPr lang="pl-PL" sz="1600" dirty="0"/>
              <a:t>. Szczególnie niebezpieczne jest używanie leków zwierających w swym składzie łącznie kodeinę i paracetamol. </a:t>
            </a:r>
          </a:p>
          <a:p>
            <a:pPr lvl="0"/>
            <a:r>
              <a:rPr lang="pl-PL" sz="1600" b="1" dirty="0" err="1"/>
              <a:t>Benzydamina</a:t>
            </a:r>
            <a:r>
              <a:rPr lang="pl-PL" sz="1600" dirty="0"/>
              <a:t> - działanie stymulujące, podstawowy składnik popularnych leków przeciwzapalnych wydawanych bez recepty, najczęściej w formie kremu, żelu, tabletek do ssania, płynów do płukania lub irygacji; mogą powodować  uczucie euforii i błogostanu, halucynacje wzrokowe i słuchowe, spowolnienie ruchowe; działanie utrzymuje </a:t>
            </a:r>
            <a:r>
              <a:rPr lang="pl-PL" sz="1600"/>
              <a:t>się </a:t>
            </a:r>
            <a:r>
              <a:rPr lang="pl-PL" sz="1600" smtClean="0"/>
              <a:t/>
            </a:r>
            <a:br>
              <a:rPr lang="pl-PL" sz="1600" smtClean="0"/>
            </a:br>
            <a:r>
              <a:rPr lang="pl-PL" sz="1600" smtClean="0"/>
              <a:t>ok</a:t>
            </a:r>
            <a:r>
              <a:rPr lang="pl-PL" sz="1600" dirty="0"/>
              <a:t>. 8 godzin, po ustąpieniu efektów narkotycznych może pojawić się ogólne złe samopoczucie, osłabienie, senność ;</a:t>
            </a:r>
          </a:p>
          <a:p>
            <a:pPr lvl="0"/>
            <a:r>
              <a:rPr lang="pl-PL" sz="1600" dirty="0"/>
              <a:t>Często wykorzystywane w celach pozamedycznych są także inne leki stymulujące zawierające: </a:t>
            </a:r>
            <a:r>
              <a:rPr lang="pl-PL" sz="1600" b="1" dirty="0"/>
              <a:t>efedrynę</a:t>
            </a:r>
            <a:r>
              <a:rPr lang="pl-PL" sz="1600" dirty="0"/>
              <a:t> (wydawane na receptę) oraz </a:t>
            </a:r>
            <a:r>
              <a:rPr lang="pl-PL" sz="1600" b="1" dirty="0" err="1"/>
              <a:t>pseudoefedrynę</a:t>
            </a:r>
            <a:r>
              <a:rPr lang="pl-PL" sz="1600" dirty="0"/>
              <a:t> (wydawane bez recepty).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900" dirty="0" smtClean="0"/>
              <a:t/>
            </a:r>
            <a:br>
              <a:rPr lang="pl-PL" sz="2900" dirty="0" smtClean="0"/>
            </a:br>
            <a:r>
              <a:rPr lang="pl-PL" sz="2900" dirty="0" smtClean="0"/>
              <a:t>Jakie </a:t>
            </a:r>
            <a:r>
              <a:rPr lang="pl-PL" sz="2900" dirty="0"/>
              <a:t>zachowanie powinno zaniepokoić rodzica?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052737"/>
            <a:ext cx="5275312" cy="5760639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pl-PL" sz="3400" dirty="0"/>
              <a:t>oddala się, staje się obce, mimo że wcześniej byliście blisko; </a:t>
            </a:r>
          </a:p>
          <a:p>
            <a:pPr lvl="0"/>
            <a:r>
              <a:rPr lang="pl-PL" sz="3400" dirty="0"/>
              <a:t>wyraża niechęć do rozmów, unika kontaktu, kręci w rozmowie, kłamie; </a:t>
            </a:r>
          </a:p>
          <a:p>
            <a:pPr lvl="0"/>
            <a:r>
              <a:rPr lang="pl-PL" sz="3400" dirty="0"/>
              <a:t>ma kłopoty z nauką, choć wcześniej dobrze sobie radziło, wagaruje; </a:t>
            </a:r>
          </a:p>
          <a:p>
            <a:pPr lvl="0"/>
            <a:r>
              <a:rPr lang="pl-PL" sz="3400" dirty="0"/>
              <a:t>jest niecierpliwe, rozdrażnione; </a:t>
            </a:r>
          </a:p>
          <a:p>
            <a:pPr lvl="0"/>
            <a:r>
              <a:rPr lang="pl-PL" sz="3400" dirty="0"/>
              <a:t>jest na zmianę pobudzone lub ospałe, sypia o dziwnych porach; </a:t>
            </a:r>
          </a:p>
          <a:p>
            <a:pPr lvl="0"/>
            <a:r>
              <a:rPr lang="pl-PL" sz="3400" dirty="0"/>
              <a:t>znika często w ciągu dnia z domu pod dowolnym pretekstem i stara się unikać kontaktu po powrocie; </a:t>
            </a:r>
          </a:p>
          <a:p>
            <a:pPr lvl="0"/>
            <a:r>
              <a:rPr lang="pl-PL" sz="3400" dirty="0"/>
              <a:t>wraca bardzo późno lub bez uzgodnienia nocuje poza domem; </a:t>
            </a:r>
          </a:p>
          <a:p>
            <a:pPr lvl="0"/>
            <a:r>
              <a:rPr lang="pl-PL" sz="3400" dirty="0"/>
              <a:t>ma nowych znajomych, których nie chce zapraszać do domu; </a:t>
            </a:r>
          </a:p>
          <a:p>
            <a:pPr lvl="0"/>
            <a:r>
              <a:rPr lang="pl-PL" sz="3400" dirty="0"/>
              <a:t>kwestionuje szkodliwość narkotyków, uważa, </a:t>
            </a:r>
            <a:r>
              <a:rPr lang="pl-PL" sz="3400" dirty="0" smtClean="0"/>
              <a:t/>
            </a:r>
            <a:br>
              <a:rPr lang="pl-PL" sz="3400" dirty="0" smtClean="0"/>
            </a:br>
            <a:r>
              <a:rPr lang="pl-PL" sz="3400" dirty="0" smtClean="0"/>
              <a:t>że </a:t>
            </a:r>
            <a:r>
              <a:rPr lang="pl-PL" sz="3400" dirty="0"/>
              <a:t>powinny być zalegalizowane; </a:t>
            </a:r>
          </a:p>
          <a:p>
            <a:pPr lvl="0"/>
            <a:r>
              <a:rPr lang="pl-PL" sz="3400" dirty="0"/>
              <a:t>ma nadmierny apetyt lub nie ma apetytu; </a:t>
            </a:r>
          </a:p>
          <a:p>
            <a:pPr lvl="0"/>
            <a:r>
              <a:rPr lang="pl-PL" sz="3400" dirty="0"/>
              <a:t>ma przekrwione oczy, zwężone lub rozszerzone źrenice, przewlekły katar; </a:t>
            </a:r>
          </a:p>
          <a:p>
            <a:pPr lvl="0"/>
            <a:r>
              <a:rPr lang="pl-PL" sz="3400" dirty="0"/>
              <a:t>w jego pokoju dziwnie pachnie, miewa fifki i fajki różnych kształtów, bibułki do skrętów, biały proszek, pastylki nieznanego pochodzenia, opalone folie aluminiowe, leki bez recept, nieznane chemikalia; </a:t>
            </a:r>
          </a:p>
          <a:p>
            <a:pPr lvl="0"/>
            <a:r>
              <a:rPr lang="pl-PL" sz="3400" dirty="0"/>
              <a:t>z domu znikają pieniądze i wartościowe przedmioty.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87" y="2132856"/>
            <a:ext cx="3332088" cy="333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r>
              <a:rPr lang="pl-PL" sz="2400" dirty="0"/>
              <a:t>1. Przedstawienie celów i założeń programowych. Omówienie przebiegu i sposobu realizacji programu.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5115198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Program koncentruje się na promocji zdrowego stylu życia u uczniów i powstał w oparciu o stosunkowo „młodą” dziedzinę wiedzy, jaką jest </a:t>
            </a:r>
            <a:r>
              <a:rPr lang="pl-PL" dirty="0">
                <a:solidFill>
                  <a:srgbClr val="0070C0"/>
                </a:solidFill>
              </a:rPr>
              <a:t>„Zdrowie publiczne” </a:t>
            </a:r>
            <a:r>
              <a:rPr lang="pl-PL" dirty="0"/>
              <a:t>i jej zasadnicza część </a:t>
            </a:r>
            <a:r>
              <a:rPr lang="pl-PL" dirty="0">
                <a:solidFill>
                  <a:srgbClr val="0070C0"/>
                </a:solidFill>
              </a:rPr>
              <a:t>„Promocja zdrowia”.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W </a:t>
            </a:r>
            <a:r>
              <a:rPr lang="pl-PL" dirty="0"/>
              <a:t>programie korzysta się z różnorodnych </a:t>
            </a:r>
            <a:r>
              <a:rPr lang="pl-PL" dirty="0">
                <a:solidFill>
                  <a:srgbClr val="7030A0"/>
                </a:solidFill>
              </a:rPr>
              <a:t>metod aktywizujących uczniów</a:t>
            </a:r>
            <a:r>
              <a:rPr lang="pl-PL" dirty="0"/>
              <a:t>, które stymulują do myślenia i kreatywnego poszukiwania rozwiązań sytuacji problemowych oraz stawianych zadań. Formułą programu jest dialog z uczniem. 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Jednym </a:t>
            </a:r>
            <a:r>
              <a:rPr lang="pl-PL" dirty="0"/>
              <a:t>z ważniejszych, szczegółowych celów programu jest kształtowanie  u uczniów umiejętności podejmowania </a:t>
            </a:r>
            <a:r>
              <a:rPr lang="pl-PL" dirty="0">
                <a:solidFill>
                  <a:srgbClr val="00B050"/>
                </a:solidFill>
              </a:rPr>
              <a:t>krytycznych, samodzielnych  i odpowiedzialnych decyzji odnośnie własnego zdrowia </a:t>
            </a:r>
            <a:r>
              <a:rPr lang="pl-PL" dirty="0"/>
              <a:t>(w pewnych sytuacjach również i innych osób).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Wskazane </a:t>
            </a:r>
            <a:r>
              <a:rPr lang="pl-PL" dirty="0"/>
              <a:t>jest okresowe utrwalanie treści profilaktycznych w trakcie roku szkolnego. Do tego celu można zaangażować </a:t>
            </a:r>
            <a:r>
              <a:rPr lang="pl-PL" dirty="0">
                <a:solidFill>
                  <a:srgbClr val="00B0F0"/>
                </a:solidFill>
              </a:rPr>
              <a:t>liderów młodzieżowych,</a:t>
            </a:r>
            <a:r>
              <a:rPr lang="pl-PL" dirty="0"/>
              <a:t> którzy wyłonieni zostaną w czasie realizacji programu (osoby wyróżniające się aktywnością, prospołeczne, dbające o zdrowie). </a:t>
            </a:r>
          </a:p>
        </p:txBody>
      </p:sp>
    </p:spTree>
    <p:extLst>
      <p:ext uri="{BB962C8B-B14F-4D97-AF65-F5344CB8AC3E}">
        <p14:creationId xmlns:p14="http://schemas.microsoft.com/office/powerpoint/2010/main" val="990339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r>
              <a:rPr lang="pl-PL" sz="2400" dirty="0"/>
              <a:t>1. Przedstawienie celów i założeń programowych. Omówienie przebiegu i sposobu realizacji programu.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4483224" cy="5259214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Należy </a:t>
            </a:r>
            <a:r>
              <a:rPr lang="pl-PL" dirty="0"/>
              <a:t>unikać w realizacji programu: podawania „gotowych” odpowiedzi, zastępowania lub zwalniania uczniów z myślenia, </a:t>
            </a:r>
            <a:r>
              <a:rPr lang="pl-PL" dirty="0">
                <a:solidFill>
                  <a:srgbClr val="C00000"/>
                </a:solidFill>
              </a:rPr>
              <a:t>moralizowania i pouczania, pośpiechu.  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Ideą </a:t>
            </a:r>
            <a:r>
              <a:rPr lang="pl-PL" dirty="0"/>
              <a:t>programu jest </a:t>
            </a:r>
            <a:r>
              <a:rPr lang="pl-PL" dirty="0">
                <a:solidFill>
                  <a:srgbClr val="800080"/>
                </a:solidFill>
              </a:rPr>
              <a:t>wychowanie młodego człowieka do zdrowia, </a:t>
            </a:r>
            <a:r>
              <a:rPr lang="pl-PL" dirty="0"/>
              <a:t>wskazanie prozdrowotnej ścieżki rozwoju i akcentowanie korzyści z tego płynących  w różnych sferach życia człowieka. 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 smtClean="0"/>
              <a:t>W </a:t>
            </a:r>
            <a:r>
              <a:rPr lang="pl-PL" dirty="0"/>
              <a:t>związku z powyższym, znaczącą rolę w prowadzeniu i koordynacji programu mogą odegrać osoby, które cechuje  </a:t>
            </a:r>
            <a:r>
              <a:rPr lang="pl-PL" dirty="0">
                <a:solidFill>
                  <a:srgbClr val="00B050"/>
                </a:solidFill>
              </a:rPr>
              <a:t>prozdrowotny styl życia i zainteresowanie tematyką zdrowia</a:t>
            </a:r>
            <a:r>
              <a:rPr lang="pl-PL" dirty="0"/>
              <a:t> (liderzy zdrowia, mentorzy).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53" y="1412776"/>
            <a:ext cx="30972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59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997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482453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Młodzież </a:t>
            </a:r>
            <a:r>
              <a:rPr lang="pl-PL" dirty="0"/>
              <a:t>poszukuje, próbuje nowego, eksperymentuje. Okres </a:t>
            </a:r>
            <a:r>
              <a:rPr lang="pl-PL" dirty="0" smtClean="0"/>
              <a:t>dorastania obfituje w </a:t>
            </a:r>
            <a:r>
              <a:rPr lang="pl-PL" dirty="0"/>
              <a:t>trudności, kryzysy i zmienne nastroje, od euforii do przygnębienia… Młodzi ludzie nie boją się ryzyka, nie przewidują konsekwencji, dlatego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są </a:t>
            </a:r>
            <a:r>
              <a:rPr lang="pl-PL" dirty="0"/>
              <a:t>bardziej skłonni do niebezpiecznych zachowań.</a:t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720080"/>
          </a:xfrm>
        </p:spPr>
        <p:txBody>
          <a:bodyPr>
            <a:noAutofit/>
          </a:bodyPr>
          <a:lstStyle/>
          <a:p>
            <a:pPr algn="ctr"/>
            <a:r>
              <a:rPr lang="pl-PL" sz="2600" dirty="0"/>
              <a:t>Czego oczekują dorastające dzieci od rodziców?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9"/>
            <a:ext cx="8424936" cy="27883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sz="3000" dirty="0"/>
              <a:t>Czego oczekują dorastające dzieci od rodziców?</a:t>
            </a:r>
          </a:p>
          <a:p>
            <a:pPr lvl="0"/>
            <a:r>
              <a:rPr lang="pl-PL" sz="3000" dirty="0"/>
              <a:t>Dyskretnej obecności,</a:t>
            </a:r>
          </a:p>
          <a:p>
            <a:pPr lvl="0"/>
            <a:r>
              <a:rPr lang="pl-PL" sz="3000" dirty="0"/>
              <a:t>Dostępności i gotowości do udzielenia pomocy dziecku,</a:t>
            </a:r>
          </a:p>
          <a:p>
            <a:pPr lvl="0"/>
            <a:r>
              <a:rPr lang="pl-PL" sz="3000" dirty="0"/>
              <a:t>Chcą widzieć w rodzicach sojuszników, na których mogą liczyć w trudnych momentach.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29112"/>
            <a:ext cx="3631039" cy="2417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62217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solidFill>
                  <a:schemeClr val="bg1">
                    <a:lumMod val="65000"/>
                  </a:schemeClr>
                </a:solidFill>
              </a:rPr>
              <a:t> </a:t>
            </a:r>
            <a:br>
              <a:rPr lang="pl-PL" sz="27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pl-PL" sz="2700" b="1" dirty="0">
                <a:solidFill>
                  <a:schemeClr val="bg1">
                    <a:lumMod val="65000"/>
                  </a:schemeClr>
                </a:solidFill>
              </a:rPr>
              <a:t>Czego oczekują dorastające dzieci od rodziców?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564904"/>
            <a:ext cx="8496944" cy="27636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lvl="0"/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Poczucia więzi i przynależności do rodziny. Chcą czuć, że są kochane, rozumiane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mogą liczyć na wsparcie swoich rodziców. Potrzebują szacunku, rodzinnej atmosfery oraz poczucia bezpieczeństwa.</a:t>
            </a:r>
          </a:p>
          <a:p>
            <a:pPr lvl="0"/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Poczucia własnej wartości. Chcą aby doceniać ich wysiłki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osiąganiu sukcesów. Pragną mieć pewność, że nie zostaną skrytykowane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odrzucone jak coś się nie uda.</a:t>
            </a:r>
          </a:p>
          <a:p>
            <a:pPr lvl="0"/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Wiarygodności. Muszą widzieć, że rodzic postępuje zgodnie z tym co przekazuje dziecku. Wymagają umiejętności przyznania się do własnych słabości, niewiedzy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błędów.</a:t>
            </a:r>
          </a:p>
          <a:p>
            <a:pPr lvl="0"/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Sprawiedliwego traktowania. Przekonania, że rodzice w niejasnej sytuacji zareagują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oparciu</a:t>
            </a:r>
            <a:b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wnikliwe wyjaśnienie sprawy.</a:t>
            </a:r>
          </a:p>
          <a:p>
            <a:pPr lvl="0"/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Stanowczości w ważnych sprawach. Potrzebują jasno określonych reguł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konsekwencji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ich przestrzeganiu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/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Poszanowania intymności i dyskrecji. Chcą mieć pewność, że rodzice respektują ich prawo </a:t>
            </a: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l-PL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prywatności.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694184"/>
          </a:xfrm>
        </p:spPr>
        <p:txBody>
          <a:bodyPr>
            <a:noAutofit/>
          </a:bodyPr>
          <a:lstStyle/>
          <a:p>
            <a:pPr algn="ctr"/>
            <a:r>
              <a:rPr lang="pl-PL" sz="2200" dirty="0"/>
              <a:t>Jakie są czynniki chroniące przed podejmowaniem ryzyka?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Autofit/>
          </a:bodyPr>
          <a:lstStyle/>
          <a:p>
            <a:pPr lvl="0">
              <a:buFont typeface="Courier New" pitchFamily="49" charset="0"/>
              <a:buChar char="o"/>
            </a:pPr>
            <a:r>
              <a:rPr lang="pl-PL" sz="1850" b="1" dirty="0"/>
              <a:t>Rodzina</a:t>
            </a:r>
            <a:r>
              <a:rPr lang="pl-PL" sz="1850" dirty="0"/>
              <a:t> - wsparcie rodziców, zasady rodzinne, jasne oczekiwania rodziców, dobre porozumiewanie się z dzieckiem, monitorowanie czasu wolnego dziecka, wspólnie spędzany czas wolny, zaangażowanie rodzica w sprawy szkolne dziecka;</a:t>
            </a:r>
          </a:p>
          <a:p>
            <a:pPr lvl="0">
              <a:buFont typeface="Courier New" pitchFamily="49" charset="0"/>
              <a:buChar char="o"/>
            </a:pPr>
            <a:r>
              <a:rPr lang="pl-PL" sz="1850" b="1" dirty="0"/>
              <a:t>Rówieśnicy</a:t>
            </a:r>
            <a:r>
              <a:rPr lang="pl-PL" sz="1850" dirty="0"/>
              <a:t> - relacje z rówieśnikami akceptującymi normy społeczne, </a:t>
            </a:r>
            <a:r>
              <a:rPr lang="pl-PL" sz="1850" dirty="0" smtClean="0"/>
              <a:t/>
            </a:r>
            <a:br>
              <a:rPr lang="pl-PL" sz="1850" dirty="0" smtClean="0"/>
            </a:br>
            <a:r>
              <a:rPr lang="pl-PL" sz="1850" dirty="0" smtClean="0"/>
              <a:t>z </a:t>
            </a:r>
            <a:r>
              <a:rPr lang="pl-PL" sz="1850" dirty="0"/>
              <a:t>aspiracjami edukacyjnymi, prospołecznymi, poczucie akceptacji ze strony rówieśników;</a:t>
            </a:r>
          </a:p>
          <a:p>
            <a:pPr lvl="0">
              <a:buFont typeface="Courier New" pitchFamily="49" charset="0"/>
              <a:buChar char="o"/>
            </a:pPr>
            <a:r>
              <a:rPr lang="pl-PL" sz="1850" b="1" dirty="0"/>
              <a:t>Szkoła</a:t>
            </a:r>
            <a:r>
              <a:rPr lang="pl-PL" sz="1850" dirty="0"/>
              <a:t> - dobry klimat szkoły, wsparcie nauczycieli, doświadczenie pozytywnych wzmocnień, poczucie więzi ze szkołą, określone zasady życia szkolnego </a:t>
            </a:r>
            <a:r>
              <a:rPr lang="pl-PL" sz="1850" dirty="0" smtClean="0"/>
              <a:t/>
            </a:r>
            <a:br>
              <a:rPr lang="pl-PL" sz="1850" dirty="0" smtClean="0"/>
            </a:br>
            <a:r>
              <a:rPr lang="pl-PL" sz="1850" dirty="0" smtClean="0"/>
              <a:t>i </a:t>
            </a:r>
            <a:r>
              <a:rPr lang="pl-PL" sz="1850" dirty="0"/>
              <a:t>ustalone granice;</a:t>
            </a:r>
          </a:p>
          <a:p>
            <a:pPr lvl="0">
              <a:buFont typeface="Courier New" pitchFamily="49" charset="0"/>
              <a:buChar char="o"/>
            </a:pPr>
            <a:r>
              <a:rPr lang="pl-PL" sz="1850" b="1" dirty="0"/>
              <a:t>Środowisko</a:t>
            </a:r>
            <a:r>
              <a:rPr lang="pl-PL" sz="1850" dirty="0"/>
              <a:t> - zaangażowanie w konstruktywną działalność, kluby młodzieżowe, wspólnoty religijne, wolontariat, działalność charytatywna – wysoki poziom empatii;</a:t>
            </a:r>
          </a:p>
          <a:p>
            <a:pPr lvl="0">
              <a:buFont typeface="Courier New" pitchFamily="49" charset="0"/>
              <a:buChar char="o"/>
            </a:pPr>
            <a:r>
              <a:rPr lang="pl-PL" sz="1850" b="1" dirty="0"/>
              <a:t>Przyjazne i bezpieczne sąsiedztwo</a:t>
            </a:r>
            <a:r>
              <a:rPr lang="pl-PL" sz="1850" dirty="0"/>
              <a:t> (dostęp do ośrodków rekreacji, klubów, poradni, ośrodków interwencji kryzysowej);</a:t>
            </a:r>
          </a:p>
          <a:p>
            <a:pPr lvl="0">
              <a:buFont typeface="Courier New" pitchFamily="49" charset="0"/>
              <a:buChar char="o"/>
            </a:pPr>
            <a:r>
              <a:rPr lang="pl-PL" sz="1850" b="1" dirty="0"/>
              <a:t>Dorośli mentorzy</a:t>
            </a:r>
            <a:r>
              <a:rPr lang="pl-PL" sz="1850" dirty="0"/>
              <a:t> (oparcie w zaufanej osobie dorosłej np. trenerze sportowym, psychologu szkolnym, wychowawcy)</a:t>
            </a:r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739552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Substancje psychoaktywne</a:t>
            </a:r>
            <a:endParaRPr lang="pl-PL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298825" cy="220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382963" cy="225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6" y="4293096"/>
            <a:ext cx="3206750" cy="212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16" y="4299446"/>
            <a:ext cx="4256087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64092"/>
            <a:ext cx="1800200" cy="21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Początek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230</TotalTime>
  <Words>1431</Words>
  <Application>Microsoft Office PowerPoint</Application>
  <PresentationFormat>Pokaz na ekranie (4:3)</PresentationFormat>
  <Paragraphs>182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Wędrówka</vt:lpstr>
      <vt:lpstr> WOJEWÓDZKI PROGRAM PROFILAKTYKI UŻYWANIA SUBSTANCJI PSYCHOAKTYWNYCH, W TYM ,,NOWYCH NARKOTYKÓW’’ DLA UCZNIÓW V, VI, VII SZKÓŁ PODSTAWWYCH ,,POROZMAWIAJMY O ZDROWIU I NOWYCH ZAGROŻENIACH’’  </vt:lpstr>
      <vt:lpstr> 1. Przedstawienie celów i założeń programowych. Omówienie przebiegu i sposobu realizacji programu.   </vt:lpstr>
      <vt:lpstr>1. Przedstawienie celów i założeń programowych. Omówienie przebiegu i sposobu realizacji programu.</vt:lpstr>
      <vt:lpstr>1. Przedstawienie celów i założeń programowych. Omówienie przebiegu i sposobu realizacji programu.</vt:lpstr>
      <vt:lpstr>Młodzież poszukuje, próbuje nowego, eksperymentuje. Okres dorastania obfituje w trudności, kryzysy i zmienne nastroje, od euforii do przygnębienia… Młodzi ludzie nie boją się ryzyka, nie przewidują konsekwencji, dlatego  są bardziej skłonni do niebezpiecznych zachowań. </vt:lpstr>
      <vt:lpstr>Czego oczekują dorastające dzieci od rodziców?</vt:lpstr>
      <vt:lpstr>  Czego oczekują dorastające dzieci od rodziców? </vt:lpstr>
      <vt:lpstr>Jakie są czynniki chroniące przed podejmowaniem ryzyka?</vt:lpstr>
      <vt:lpstr>Substancje psychoaktywne</vt:lpstr>
      <vt:lpstr> Podział substancji psychoaktywnych ze względu na działanie: </vt:lpstr>
      <vt:lpstr> Skutki używania substancji psychoaktywnych </vt:lpstr>
      <vt:lpstr>Skutki używania substancji psychoaktywnych</vt:lpstr>
      <vt:lpstr>Skutki używania substancji psychoaktywnych </vt:lpstr>
      <vt:lpstr>Papierosy</vt:lpstr>
      <vt:lpstr>Papierosy</vt:lpstr>
      <vt:lpstr>Proces uzależnienia dzieci i młodzieży od nikotyny przebiega w pięciu następujących po sobie fazach:</vt:lpstr>
      <vt:lpstr>Alkohol</vt:lpstr>
      <vt:lpstr> Dlaczego młodzież sięga po alkohol?  </vt:lpstr>
      <vt:lpstr>Alkohol a zdrowie młodego człowieka</vt:lpstr>
      <vt:lpstr> FAZY ROZWOJU ALKOHOLIZMU  </vt:lpstr>
      <vt:lpstr>GHB </vt:lpstr>
      <vt:lpstr>Narkotyki</vt:lpstr>
      <vt:lpstr>Dopalacze- „Nowe narkotyki” </vt:lpstr>
      <vt:lpstr>LEKI</vt:lpstr>
      <vt:lpstr> Jakie zagrożenie niesie zażywanie leków w celach pozamedycznych? </vt:lpstr>
      <vt:lpstr> Najczęściej wykorzystywane są: </vt:lpstr>
      <vt:lpstr> Jakie zachowanie powinno zaniepokoić rodzica?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Młodzież poszukuje, próbuje nowego, eksperymentuje. Okres dorastania obfituje  w trudności, kryzysy i zmienne nastroje, od euforii do przygnębienia… Młodzi ludzie nie boją się ryzyka, nie przewidują konsekwencji, dlatego są bardziej skłonni do niebezpiecznych zachowań.</dc:title>
  <dc:creator>kontrola</dc:creator>
  <cp:lastModifiedBy>Marcin Wawrowski</cp:lastModifiedBy>
  <cp:revision>41</cp:revision>
  <dcterms:created xsi:type="dcterms:W3CDTF">2018-08-23T09:38:42Z</dcterms:created>
  <dcterms:modified xsi:type="dcterms:W3CDTF">2018-09-03T09:19:14Z</dcterms:modified>
</cp:coreProperties>
</file>