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39D4-7776-4A4E-A5C7-56AF091C3F4B}" type="datetimeFigureOut">
              <a:rPr lang="sk-SK" smtClean="0"/>
              <a:t>7. 10. 2020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B7AC-AF55-4114-A948-47C9202DC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964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39D4-7776-4A4E-A5C7-56AF091C3F4B}" type="datetimeFigureOut">
              <a:rPr lang="sk-SK" smtClean="0"/>
              <a:t>7. 10. 2020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B7AC-AF55-4114-A948-47C9202DC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950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39D4-7776-4A4E-A5C7-56AF091C3F4B}" type="datetimeFigureOut">
              <a:rPr lang="sk-SK" smtClean="0"/>
              <a:t>7. 10. 2020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B7AC-AF55-4114-A948-47C9202DC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866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39D4-7776-4A4E-A5C7-56AF091C3F4B}" type="datetimeFigureOut">
              <a:rPr lang="sk-SK" smtClean="0"/>
              <a:t>7. 10. 2020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B7AC-AF55-4114-A948-47C9202DC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889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39D4-7776-4A4E-A5C7-56AF091C3F4B}" type="datetimeFigureOut">
              <a:rPr lang="sk-SK" smtClean="0"/>
              <a:t>7. 10. 2020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B7AC-AF55-4114-A948-47C9202DC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298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39D4-7776-4A4E-A5C7-56AF091C3F4B}" type="datetimeFigureOut">
              <a:rPr lang="sk-SK" smtClean="0"/>
              <a:t>7. 10. 2020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B7AC-AF55-4114-A948-47C9202DC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057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39D4-7776-4A4E-A5C7-56AF091C3F4B}" type="datetimeFigureOut">
              <a:rPr lang="sk-SK" smtClean="0"/>
              <a:t>7. 10. 2020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B7AC-AF55-4114-A948-47C9202DC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253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39D4-7776-4A4E-A5C7-56AF091C3F4B}" type="datetimeFigureOut">
              <a:rPr lang="sk-SK" smtClean="0"/>
              <a:t>7. 10. 2020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B7AC-AF55-4114-A948-47C9202DC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53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39D4-7776-4A4E-A5C7-56AF091C3F4B}" type="datetimeFigureOut">
              <a:rPr lang="sk-SK" smtClean="0"/>
              <a:t>7. 10. 2020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B7AC-AF55-4114-A948-47C9202DC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01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39D4-7776-4A4E-A5C7-56AF091C3F4B}" type="datetimeFigureOut">
              <a:rPr lang="sk-SK" smtClean="0"/>
              <a:t>7. 10. 2020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B7AC-AF55-4114-A948-47C9202DC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445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39D4-7776-4A4E-A5C7-56AF091C3F4B}" type="datetimeFigureOut">
              <a:rPr lang="sk-SK" smtClean="0"/>
              <a:t>7. 10. 2020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B7AC-AF55-4114-A948-47C9202DC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274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239D4-7776-4A4E-A5C7-56AF091C3F4B}" type="datetimeFigureOut">
              <a:rPr lang="sk-SK" smtClean="0"/>
              <a:t>7. 10. 2020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B7AC-AF55-4114-A948-47C9202DC9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24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dnikajte.sk/marketing/marketingovy-mi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-dotaznik.cz/jak-zvysit-navratnost-online-dotazniku/" TargetMode="External"/><Relationship Id="rId2" Type="http://schemas.openxmlformats.org/officeDocument/2006/relationships/hyperlink" Target="https://www.quanda.sk/blog/online-dotazniky/6-krokov,-ako-vytvorit-dotazni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otaznik-online.cz/zaklady-dotazniku.htm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dnikajte.sk/marketing/marketingovy-mi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Marketingový mix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8770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V tejto fáze bude produkt upravený tak, aby bol odlíšený od prípadných obdobných produktov na trhu a podpora predaja bude zameraná na zvýraznenie tých vlastností a /alebo psychologických úžitkov, ktoré vyplývajú práve z odlišnosti daného produktu od ostatných produktov na trhu.</a:t>
            </a:r>
          </a:p>
          <a:p>
            <a:pPr marL="0" indent="0">
              <a:buNone/>
            </a:pPr>
            <a:r>
              <a:rPr lang="sk-SK" dirty="0" smtClean="0"/>
              <a:t> </a:t>
            </a:r>
          </a:p>
          <a:p>
            <a:pPr marL="0" indent="0">
              <a:buNone/>
            </a:pPr>
            <a:r>
              <a:rPr lang="sk-SK" dirty="0" smtClean="0"/>
              <a:t>Nakoľko cena vývoja klesá a konkurencia narastá, celková cena produktu začne klesať.</a:t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81527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</a:rPr>
              <a:t>Dospelosť</a:t>
            </a:r>
            <a:endParaRPr lang="sk-SK" sz="3600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319349"/>
            <a:ext cx="10515600" cy="48576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3200" dirty="0" smtClean="0"/>
              <a:t>ako </a:t>
            </a:r>
            <a:r>
              <a:rPr lang="sk-SK" sz="3200" b="1" dirty="0"/>
              <a:t>predaj vyvrcholí a stabilizuje sa</a:t>
            </a:r>
            <a:r>
              <a:rPr lang="sk-SK" sz="3200" dirty="0"/>
              <a:t>, strategický marketingový </a:t>
            </a:r>
            <a:r>
              <a:rPr lang="sk-SK" sz="3200" b="1" dirty="0"/>
              <a:t>cieľ </a:t>
            </a:r>
            <a:r>
              <a:rPr lang="sk-SK" sz="3200" dirty="0"/>
              <a:t>bude zameraný </a:t>
            </a:r>
            <a:r>
              <a:rPr lang="sk-SK" sz="3200" b="1" dirty="0"/>
              <a:t>na udržanie ziskovosti a predaja </a:t>
            </a:r>
            <a:r>
              <a:rPr lang="sk-SK" sz="3200" dirty="0"/>
              <a:t>pomocou ochrany rozdelenia trhu viac ako na rozpútanie cenovo náročných konkurenčných výziev. </a:t>
            </a:r>
            <a:r>
              <a:rPr lang="sk-SK" sz="3200" dirty="0" smtClean="0"/>
              <a:t>Tieto </a:t>
            </a:r>
            <a:r>
              <a:rPr lang="sk-SK" sz="3200" dirty="0"/>
              <a:t>by mohli viesť k cenovej vojne</a:t>
            </a:r>
            <a:r>
              <a:rPr lang="sk-SK" sz="3200" dirty="0" smtClean="0"/>
              <a:t>.</a:t>
            </a:r>
          </a:p>
          <a:p>
            <a:pPr marL="0" indent="0">
              <a:buNone/>
            </a:pPr>
            <a:r>
              <a:rPr lang="sk-SK" sz="3200" dirty="0" smtClean="0"/>
              <a:t>Cieľ </a:t>
            </a:r>
            <a:r>
              <a:rPr lang="sk-SK" sz="3200" dirty="0"/>
              <a:t>je zameraný </a:t>
            </a:r>
            <a:r>
              <a:rPr lang="sk-SK" sz="3200" b="1" dirty="0"/>
              <a:t>na udržanie si lojality </a:t>
            </a:r>
            <a:r>
              <a:rPr lang="sk-SK" sz="3200" dirty="0"/>
              <a:t>zo strany zákazníka </a:t>
            </a:r>
            <a:r>
              <a:rPr lang="sk-SK" sz="3200" b="1" dirty="0"/>
              <a:t>k danej značke </a:t>
            </a:r>
            <a:r>
              <a:rPr lang="sk-SK" sz="3200" dirty="0"/>
              <a:t>a podpora predaja bude zameraná na </a:t>
            </a:r>
            <a:r>
              <a:rPr lang="sk-SK" sz="3200" b="1" dirty="0"/>
              <a:t>stimulácii opakovaného nákupu </a:t>
            </a:r>
            <a:r>
              <a:rPr lang="sk-SK" sz="3200" dirty="0"/>
              <a:t>danej značky a teda na podporu uvedomenia si značky a jej hodnôt.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00578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0086"/>
          </a:xfrm>
        </p:spPr>
        <p:txBody>
          <a:bodyPr>
            <a:normAutofit fontScale="90000"/>
          </a:bodyPr>
          <a:lstStyle/>
          <a:p>
            <a:r>
              <a:rPr lang="sk-SK" sz="3600" b="1" dirty="0">
                <a:solidFill>
                  <a:srgbClr val="FF0000"/>
                </a:solidFill>
              </a:rPr>
              <a:t>Ú</a:t>
            </a:r>
            <a:r>
              <a:rPr lang="sk-SK" sz="3600" b="1" dirty="0" smtClean="0">
                <a:solidFill>
                  <a:srgbClr val="FF0000"/>
                </a:solidFill>
              </a:rPr>
              <a:t>padok</a:t>
            </a:r>
            <a:endParaRPr lang="sk-SK" sz="3600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875212"/>
            <a:ext cx="10515600" cy="53017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sz="3500" dirty="0" smtClean="0"/>
              <a:t>Stratégia </a:t>
            </a:r>
            <a:r>
              <a:rPr lang="sk-SK" sz="3500" dirty="0"/>
              <a:t>by sa </a:t>
            </a:r>
            <a:r>
              <a:rPr lang="sk-SK" sz="3500" dirty="0" smtClean="0"/>
              <a:t>mala </a:t>
            </a:r>
            <a:r>
              <a:rPr lang="sk-SK" sz="3500" dirty="0"/>
              <a:t>zamerať viac </a:t>
            </a:r>
            <a:r>
              <a:rPr lang="sk-SK" sz="3500" b="1" dirty="0"/>
              <a:t>na zlepšenie efektívnosti marketingu</a:t>
            </a:r>
            <a:r>
              <a:rPr lang="sk-SK" sz="3500" dirty="0" smtClean="0"/>
              <a:t>.</a:t>
            </a:r>
          </a:p>
          <a:p>
            <a:pPr marL="0" indent="0">
              <a:buNone/>
            </a:pPr>
            <a:r>
              <a:rPr lang="sk-SK" sz="3500" b="1" dirty="0" smtClean="0"/>
              <a:t>Lojalita </a:t>
            </a:r>
            <a:r>
              <a:rPr lang="sk-SK" sz="3500" b="1" dirty="0"/>
              <a:t>značke</a:t>
            </a:r>
            <a:r>
              <a:rPr lang="sk-SK" sz="3500" dirty="0"/>
              <a:t>, ktorá sa buduje roky, by mala byť efektívne využitá na vytvorenie zisku, ktorý môže byť generovaný napr. </a:t>
            </a:r>
            <a:r>
              <a:rPr lang="sk-SK" sz="3500" b="1" dirty="0"/>
              <a:t>zavedením nového produktu. </a:t>
            </a:r>
            <a:endParaRPr lang="sk-SK" sz="3500" b="1" dirty="0" smtClean="0"/>
          </a:p>
          <a:p>
            <a:pPr marL="0" indent="0">
              <a:buNone/>
            </a:pPr>
            <a:r>
              <a:rPr lang="sk-SK" sz="3500" dirty="0" smtClean="0"/>
              <a:t>Vývojom </a:t>
            </a:r>
            <a:r>
              <a:rPr lang="sk-SK" sz="3500" dirty="0"/>
              <a:t>produktu sa podpora predaja zastaví. </a:t>
            </a:r>
            <a:endParaRPr lang="sk-SK" sz="3500" dirty="0" smtClean="0"/>
          </a:p>
          <a:p>
            <a:pPr marL="0" indent="0">
              <a:buNone/>
            </a:pPr>
            <a:r>
              <a:rPr lang="sk-SK" sz="3500" dirty="0" smtClean="0"/>
              <a:t>Náklady </a:t>
            </a:r>
            <a:r>
              <a:rPr lang="sk-SK" sz="3500" dirty="0"/>
              <a:t>sa podrobia analýze tak, aby sa vybrali len tie najziskovejšie sektory odbytu. </a:t>
            </a:r>
            <a:endParaRPr lang="sk-SK" sz="3500" dirty="0" smtClean="0"/>
          </a:p>
          <a:p>
            <a:pPr marL="0" indent="0">
              <a:buNone/>
            </a:pPr>
            <a:r>
              <a:rPr lang="sk-SK" sz="3500" dirty="0" smtClean="0"/>
              <a:t>V </a:t>
            </a:r>
            <a:r>
              <a:rPr lang="sk-SK" sz="3500" dirty="0"/>
              <a:t>tomto období je rozhodnutie o zastavení ponuky produktu veľakrát založené na intuícii a nie na formálnej analýze predaja.</a:t>
            </a:r>
            <a:r>
              <a:rPr lang="sk-SK" sz="3500" dirty="0" smtClean="0"/>
              <a:t/>
            </a:r>
            <a:br>
              <a:rPr lang="sk-SK" sz="3500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Prečítajte si celý článok na: </a:t>
            </a:r>
            <a:r>
              <a:rPr lang="sk-SK" dirty="0">
                <a:hlinkClick r:id="rId2"/>
              </a:rPr>
              <a:t>https://www.podnikajte.sk/marketing/marketingovy-mix</a:t>
            </a:r>
            <a:r>
              <a:rPr lang="sk-SK" dirty="0"/>
              <a:t> © Podnikajte.sk</a:t>
            </a:r>
          </a:p>
        </p:txBody>
      </p:sp>
      <p:sp>
        <p:nvSpPr>
          <p:cNvPr id="4" name="Obdĺžnik 3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3456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003"/>
          </a:xfrm>
        </p:spPr>
        <p:txBody>
          <a:bodyPr>
            <a:norm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Marketingový prieskum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4825835"/>
          </a:xfrm>
        </p:spPr>
        <p:txBody>
          <a:bodyPr/>
          <a:lstStyle/>
          <a:p>
            <a:r>
              <a:rPr lang="sk-SK" b="1" dirty="0" smtClean="0"/>
              <a:t>Je prostriedok na zaznamenávanie príležitostí a monitorovanie zmien na trhu.</a:t>
            </a:r>
          </a:p>
          <a:p>
            <a:r>
              <a:rPr lang="sk-SK" dirty="0" smtClean="0"/>
              <a:t>Pomocou prieskumu môžeme zistiť, či je náš nápad životaschopný</a:t>
            </a:r>
          </a:p>
          <a:p>
            <a:r>
              <a:rPr lang="sk-SK" dirty="0" smtClean="0"/>
              <a:t>Optimalizovať predaj</a:t>
            </a:r>
          </a:p>
          <a:p>
            <a:r>
              <a:rPr lang="sk-SK" dirty="0" smtClean="0"/>
              <a:t>Nájsť nové oblasti rozšírenia a hrozby konkurencie alebo iných oblastí</a:t>
            </a:r>
            <a:endParaRPr lang="sk-SK" dirty="0"/>
          </a:p>
        </p:txBody>
      </p:sp>
      <p:sp>
        <p:nvSpPr>
          <p:cNvPr id="4" name="Obláčik 3"/>
          <p:cNvSpPr/>
          <p:nvPr/>
        </p:nvSpPr>
        <p:spPr>
          <a:xfrm>
            <a:off x="2047164" y="3973606"/>
            <a:ext cx="6810233" cy="191068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i="1" dirty="0"/>
          </a:p>
        </p:txBody>
      </p:sp>
      <p:sp>
        <p:nvSpPr>
          <p:cNvPr id="5" name="BlokTextu 4"/>
          <p:cNvSpPr txBox="1"/>
          <p:nvPr/>
        </p:nvSpPr>
        <p:spPr>
          <a:xfrm>
            <a:off x="3057099" y="4390622"/>
            <a:ext cx="518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latin typeface="Britannic Bold" panose="020B0903060703020204" pitchFamily="34" charset="0"/>
              </a:rPr>
              <a:t>Nájdite potrebu, potom ju uspokojte – to je kľúč k úspešnému podnikaniu</a:t>
            </a:r>
            <a:endParaRPr lang="sk-SK" sz="2400" b="1" i="1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51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7" r="13842"/>
          <a:stretch/>
        </p:blipFill>
        <p:spPr>
          <a:xfrm>
            <a:off x="838200" y="365125"/>
            <a:ext cx="9794365" cy="6457809"/>
          </a:xfrm>
        </p:spPr>
      </p:pic>
    </p:spTree>
    <p:extLst>
      <p:ext uri="{BB962C8B-B14F-4D97-AF65-F5344CB8AC3E}">
        <p14:creationId xmlns:p14="http://schemas.microsoft.com/office/powerpoint/2010/main" val="46750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dirty="0" smtClean="0"/>
              <a:t>Analýza trhu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4825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- </a:t>
            </a:r>
            <a:r>
              <a:rPr lang="sk-SK" b="1" dirty="0" smtClean="0"/>
              <a:t>prieskum „od stola“ </a:t>
            </a:r>
            <a:r>
              <a:rPr lang="sk-SK" dirty="0" smtClean="0"/>
              <a:t>poskytuje vnútorný obraz o obchode, celoštátnych a miestnych trendoch, pochopení potrieb potenciálnych zákazníkov.</a:t>
            </a:r>
          </a:p>
          <a:p>
            <a:pPr marL="0" indent="0">
              <a:buNone/>
            </a:pPr>
            <a:r>
              <a:rPr lang="sk-SK" dirty="0" smtClean="0"/>
              <a:t>Cieľom je získať všeobecné informácie o trhu, pozrieť sa na vec v širších súvislostiach</a:t>
            </a:r>
          </a:p>
          <a:p>
            <a:r>
              <a:rPr lang="sk-SK" dirty="0" smtClean="0"/>
              <a:t>-zistiť, aká je situácia v štáte, aké sú trendy</a:t>
            </a:r>
          </a:p>
          <a:p>
            <a:r>
              <a:rPr lang="sk-SK" dirty="0" smtClean="0"/>
              <a:t>- v akej fáze životného cyklu sa nachádza trh (či sa trh rozširuje, zužuje, je stabilný alebo závislý od iného trhu a rýchlo sa mení)</a:t>
            </a:r>
          </a:p>
          <a:p>
            <a:r>
              <a:rPr lang="sk-SK" dirty="0" smtClean="0"/>
              <a:t>Pozrieť štúdie marketingových prieskumov rôznych odvetví, získať informácie o marketingových prieskumoch z odborných časopisov, výstav a prezentácií rôznych asociácií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1868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0911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132764"/>
            <a:ext cx="10515600" cy="5044199"/>
          </a:xfrm>
        </p:spPr>
        <p:txBody>
          <a:bodyPr/>
          <a:lstStyle/>
          <a:p>
            <a:r>
              <a:rPr lang="sk-SK" sz="3200" b="1" dirty="0" smtClean="0"/>
              <a:t>Miestny prieskum</a:t>
            </a:r>
          </a:p>
          <a:p>
            <a:r>
              <a:rPr lang="sk-SK" sz="3200" dirty="0" smtClean="0"/>
              <a:t>Cieľ – zistiť čo najviac informácií o obchode na miestnej úrovni</a:t>
            </a:r>
          </a:p>
          <a:p>
            <a:pPr marL="0" indent="0">
              <a:buNone/>
            </a:pPr>
            <a:r>
              <a:rPr lang="sk-SK" sz="3200" dirty="0" smtClean="0"/>
              <a:t>	- o stálych, dlhodobých predajcoch</a:t>
            </a:r>
          </a:p>
          <a:p>
            <a:pPr marL="0" indent="0">
              <a:buNone/>
            </a:pPr>
            <a:r>
              <a:rPr lang="sk-SK" sz="3200" dirty="0" smtClean="0"/>
              <a:t>	- o tom, čo je práve populárne</a:t>
            </a:r>
          </a:p>
          <a:p>
            <a:pPr marL="0" indent="0">
              <a:buNone/>
            </a:pPr>
            <a:r>
              <a:rPr lang="sk-SK" sz="3200" dirty="0"/>
              <a:t>	</a:t>
            </a:r>
            <a:r>
              <a:rPr lang="sk-SK" sz="3200" dirty="0" smtClean="0"/>
              <a:t>- o našom cieľovom trhu</a:t>
            </a:r>
          </a:p>
          <a:p>
            <a:pPr marL="0" indent="0">
              <a:buNone/>
            </a:pPr>
            <a:endParaRPr lang="sk-SK" sz="3200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92313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251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62568" y="682387"/>
            <a:ext cx="10666863" cy="5663821"/>
          </a:xfrm>
        </p:spPr>
        <p:txBody>
          <a:bodyPr>
            <a:noAutofit/>
          </a:bodyPr>
          <a:lstStyle/>
          <a:p>
            <a:r>
              <a:rPr lang="sk-SK" sz="3200" b="1" dirty="0" smtClean="0"/>
              <a:t>Cieľový trh – </a:t>
            </a:r>
            <a:r>
              <a:rPr lang="sk-SK" sz="3200" dirty="0" smtClean="0"/>
              <a:t>časť obyvateľstva, ktorá by mohla kupovať náš produkt alebo využívať služby</a:t>
            </a:r>
          </a:p>
          <a:p>
            <a:r>
              <a:rPr lang="sk-SK" sz="3200" dirty="0" smtClean="0"/>
              <a:t>Zameranie sa na podrobnú definíciu toho,</a:t>
            </a:r>
          </a:p>
          <a:p>
            <a:r>
              <a:rPr lang="sk-SK" sz="3200" dirty="0" smtClean="0"/>
              <a:t>kto sú naši zákazníci (podnikatelia-obchodníci, alebo priamo verejnosť)</a:t>
            </a:r>
          </a:p>
          <a:p>
            <a:r>
              <a:rPr lang="sk-SK" sz="3200" dirty="0"/>
              <a:t>a</a:t>
            </a:r>
            <a:r>
              <a:rPr lang="sk-SK" sz="3200" dirty="0" smtClean="0"/>
              <a:t>ké sú ich potreby</a:t>
            </a:r>
          </a:p>
          <a:p>
            <a:r>
              <a:rPr lang="sk-SK" sz="3200" dirty="0"/>
              <a:t>a</a:t>
            </a:r>
            <a:r>
              <a:rPr lang="sk-SK" sz="3200" dirty="0" smtClean="0"/>
              <a:t>ké budú mať výhody z využívania nášho produktu alebo služby</a:t>
            </a:r>
          </a:p>
          <a:p>
            <a:r>
              <a:rPr lang="sk-SK" sz="3200" dirty="0"/>
              <a:t>p</a:t>
            </a:r>
            <a:r>
              <a:rPr lang="sk-SK" sz="3200" dirty="0" smtClean="0"/>
              <a:t>rečo by mali využívať náš produkt v budúcnosti.</a:t>
            </a:r>
          </a:p>
          <a:p>
            <a:r>
              <a:rPr lang="sk-SK" sz="3200" dirty="0" smtClean="0"/>
              <a:t>Je dostatok potenciálnych zákazníkov v okruhu nášho podnikania?</a:t>
            </a:r>
          </a:p>
          <a:p>
            <a:endParaRPr lang="sk-SK" sz="3200" dirty="0" smtClean="0"/>
          </a:p>
        </p:txBody>
      </p:sp>
    </p:spTree>
    <p:extLst>
      <p:ext uri="{BB962C8B-B14F-4D97-AF65-F5344CB8AC3E}">
        <p14:creationId xmlns:p14="http://schemas.microsoft.com/office/powerpoint/2010/main" val="1897980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3615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996287"/>
            <a:ext cx="10515600" cy="5180676"/>
          </a:xfrm>
        </p:spPr>
        <p:txBody>
          <a:bodyPr/>
          <a:lstStyle/>
          <a:p>
            <a:r>
              <a:rPr lang="sk-SK" sz="3200" b="1" dirty="0" smtClean="0">
                <a:solidFill>
                  <a:srgbClr val="FF0000"/>
                </a:solidFill>
              </a:rPr>
              <a:t>Kde a ako získať informácie od potenciálnych zákazníkov?</a:t>
            </a:r>
          </a:p>
          <a:p>
            <a:r>
              <a:rPr lang="sk-SK" sz="3200" dirty="0" smtClean="0"/>
              <a:t>Podniky- Zlaté stránky a im podobné adresáre</a:t>
            </a:r>
          </a:p>
          <a:p>
            <a:pPr marL="0" indent="0">
              <a:buNone/>
            </a:pPr>
            <a:r>
              <a:rPr lang="sk-SK" sz="3200" dirty="0" smtClean="0"/>
              <a:t>	      -Kontakty na kompetentné osoby vo firme</a:t>
            </a:r>
          </a:p>
          <a:p>
            <a:pPr marL="0" indent="0">
              <a:buNone/>
            </a:pPr>
            <a:r>
              <a:rPr lang="sk-SK" sz="3200" dirty="0" smtClean="0"/>
              <a:t>	      -Preskúmať ich názor na to, čo ponúkame</a:t>
            </a:r>
          </a:p>
          <a:p>
            <a:r>
              <a:rPr lang="sk-SK" sz="3200" dirty="0" smtClean="0"/>
              <a:t>Jednotlivý zákazníci – pýtaním sa ľudí, čo podnikajú v rovnakej oblasti (kde to nie je naša priama konkurencia)</a:t>
            </a:r>
          </a:p>
          <a:p>
            <a:pPr marL="0" indent="0">
              <a:buNone/>
            </a:pPr>
            <a:r>
              <a:rPr lang="sk-SK" sz="3200" dirty="0" smtClean="0"/>
              <a:t>				-rozprávaním sa priamo s potenciálnymi zákazníkmi – najvhodnejšie cez dotazníky 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88159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5060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002060"/>
                </a:solidFill>
              </a:rPr>
              <a:t>Všeobecné chyby pri marketingovom prieskume</a:t>
            </a:r>
            <a:endParaRPr lang="sk-SK" sz="3600" b="1" dirty="0">
              <a:solidFill>
                <a:srgbClr val="00206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310186"/>
            <a:ext cx="10515600" cy="4866777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Rozprávanie s každým, okrem potenciálnych zákazníkov.</a:t>
            </a:r>
          </a:p>
          <a:p>
            <a:r>
              <a:rPr lang="sk-SK" dirty="0" smtClean="0"/>
              <a:t>Nezachytávanie varovných signálov, lebo sme presvedčený, že náš projekt bude fungovať.</a:t>
            </a:r>
          </a:p>
          <a:p>
            <a:r>
              <a:rPr lang="sk-SK" dirty="0" smtClean="0"/>
              <a:t>Zavádzajúce otázky – odpovede na </a:t>
            </a:r>
            <a:r>
              <a:rPr lang="sk-SK" dirty="0" err="1" smtClean="0"/>
              <a:t>ne</a:t>
            </a:r>
            <a:r>
              <a:rPr lang="sk-SK" dirty="0" smtClean="0"/>
              <a:t> len potvrdzujú náš názor bez toho, aby sme zistili názor ostatných.</a:t>
            </a:r>
          </a:p>
          <a:p>
            <a:r>
              <a:rPr lang="sk-SK" dirty="0" smtClean="0"/>
              <a:t>Ignorovanie faktu, že zvyčajne 20% zákazníkov tvorí 80% obratu.</a:t>
            </a:r>
          </a:p>
          <a:p>
            <a:r>
              <a:rPr lang="sk-SK" dirty="0" smtClean="0"/>
              <a:t>Predpoklad, že budeme účinne konkurovať len preto, lebo sme stanovili nízke ceny.</a:t>
            </a:r>
          </a:p>
          <a:p>
            <a:r>
              <a:rPr lang="sk-SK" dirty="0" smtClean="0"/>
              <a:t>Podceňovanie dĺžky obdobia, kým vstúpime na trh a získame na ňom primeraný podiel (trvá to roky, nie mesiace).</a:t>
            </a:r>
          </a:p>
          <a:p>
            <a:r>
              <a:rPr lang="sk-SK" dirty="0" smtClean="0"/>
              <a:t>Nerozoznanie silných stránok a potenciálnych reakcií konkurencie.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5122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Význam marketingového mixu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 má byť marketing úspešný, musí porozumieť potrebám trhu.</a:t>
            </a:r>
          </a:p>
          <a:p>
            <a:r>
              <a:rPr lang="sk-SK" dirty="0" smtClean="0"/>
              <a:t>Bez poznania trhu sa môže stať, že firma bude investovať peniaze, čas a úsilie do niečoho, o čo nie je záujem a to jej určite neprinesie zisk.</a:t>
            </a:r>
          </a:p>
          <a:p>
            <a:endParaRPr lang="sk-SK" dirty="0"/>
          </a:p>
          <a:p>
            <a:r>
              <a:rPr lang="sk-SK" dirty="0" smtClean="0"/>
              <a:t>Marketingový mix je známy aj ako metóda 4P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13441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344"/>
          </a:xfrm>
        </p:spPr>
        <p:txBody>
          <a:bodyPr/>
          <a:lstStyle/>
          <a:p>
            <a:r>
              <a:rPr lang="sk-SK" sz="3600" b="1" dirty="0" smtClean="0"/>
              <a:t>Dotazník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105470"/>
            <a:ext cx="10515600" cy="5071493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Pre zostavenie efektívneho dotazníka sa riadime pravidlami:</a:t>
            </a:r>
          </a:p>
          <a:p>
            <a:r>
              <a:rPr lang="sk-SK" b="1" u="sng" dirty="0" smtClean="0">
                <a:solidFill>
                  <a:srgbClr val="FF0000"/>
                </a:solidFill>
              </a:rPr>
              <a:t>Krátkosť a jednoduchosť </a:t>
            </a:r>
            <a:r>
              <a:rPr lang="sk-SK" b="1" u="sng" dirty="0" smtClean="0"/>
              <a:t> </a:t>
            </a:r>
          </a:p>
          <a:p>
            <a:pPr>
              <a:spcBef>
                <a:spcPts val="0"/>
              </a:spcBef>
            </a:pPr>
            <a:r>
              <a:rPr lang="sk-SK" dirty="0" smtClean="0"/>
              <a:t>5- 10 otázok, </a:t>
            </a:r>
          </a:p>
          <a:p>
            <a:pPr>
              <a:spcBef>
                <a:spcPts val="0"/>
              </a:spcBef>
            </a:pPr>
            <a:r>
              <a:rPr lang="sk-SK" dirty="0" smtClean="0"/>
              <a:t>sústrediť sa na najdôležitejšie otázky, </a:t>
            </a:r>
          </a:p>
          <a:p>
            <a:pPr>
              <a:spcBef>
                <a:spcPts val="0"/>
              </a:spcBef>
            </a:pPr>
            <a:r>
              <a:rPr lang="sk-SK" dirty="0" smtClean="0"/>
              <a:t>volíme otázky s viacerými možnosťami, alebo s odpoveďami áno/nie.</a:t>
            </a:r>
          </a:p>
          <a:p>
            <a:pPr>
              <a:spcBef>
                <a:spcPts val="0"/>
              </a:spcBef>
            </a:pPr>
            <a:endParaRPr lang="sk-SK" b="1" u="sng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sk-SK" b="1" u="sng" dirty="0" smtClean="0">
                <a:solidFill>
                  <a:srgbClr val="FF0000"/>
                </a:solidFill>
              </a:rPr>
              <a:t>Vyvarovanie sa </a:t>
            </a:r>
            <a:r>
              <a:rPr lang="sk-SK" b="1" u="sng" dirty="0" err="1" smtClean="0">
                <a:solidFill>
                  <a:srgbClr val="FF0000"/>
                </a:solidFill>
              </a:rPr>
              <a:t>navádzacich</a:t>
            </a:r>
            <a:r>
              <a:rPr lang="sk-SK" b="1" u="sng" dirty="0" smtClean="0">
                <a:solidFill>
                  <a:srgbClr val="FF0000"/>
                </a:solidFill>
              </a:rPr>
              <a:t> otázok</a:t>
            </a:r>
          </a:p>
          <a:p>
            <a:pPr>
              <a:spcBef>
                <a:spcPts val="0"/>
              </a:spcBef>
            </a:pPr>
            <a:endParaRPr lang="sk-SK" b="1" u="sng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sk-SK" b="1" u="sng" dirty="0" smtClean="0">
                <a:solidFill>
                  <a:srgbClr val="FF0000"/>
                </a:solidFill>
              </a:rPr>
              <a:t>Minimalizácia počtu otvorených otázok</a:t>
            </a:r>
          </a:p>
          <a:p>
            <a:pPr>
              <a:spcBef>
                <a:spcPts val="0"/>
              </a:spcBef>
            </a:pPr>
            <a:r>
              <a:rPr lang="sk-SK" dirty="0" smtClean="0"/>
              <a:t>Otvorené otázky môžu viesť k dlhým debatám, ale aj môžu poukázať na užitočné a významné javy, ktoré si neuvedomujeme.</a:t>
            </a:r>
          </a:p>
          <a:p>
            <a:pPr>
              <a:spcBef>
                <a:spcPts val="0"/>
              </a:spcBef>
            </a:pPr>
            <a:r>
              <a:rPr lang="sk-SK" dirty="0" smtClean="0"/>
              <a:t>Najlepšie je začať priamymi otázkami a na záver možno položiť jednu otvorenú otázku</a:t>
            </a:r>
          </a:p>
          <a:p>
            <a:pPr>
              <a:spcBef>
                <a:spcPts val="0"/>
              </a:spcBef>
            </a:pPr>
            <a:endParaRPr lang="sk-SK" b="1" u="sng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endParaRPr lang="sk-SK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33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u="sng" dirty="0" smtClean="0">
                <a:solidFill>
                  <a:srgbClr val="FF0000"/>
                </a:solidFill>
              </a:rPr>
              <a:t>Oslovenie správnych ľudí </a:t>
            </a:r>
            <a:r>
              <a:rPr lang="sk-SK" dirty="0" smtClean="0"/>
              <a:t> - rozhovory priamo v dome zákazníka, telefonické rozhovory, prieskum na ulici – vybrať miesto, kde sa grupujú potenciálni zákazníci, internet, mail</a:t>
            </a:r>
          </a:p>
          <a:p>
            <a:endParaRPr lang="sk-SK" b="1" u="sng" dirty="0">
              <a:solidFill>
                <a:srgbClr val="FF0000"/>
              </a:solidFill>
            </a:endParaRPr>
          </a:p>
          <a:p>
            <a:r>
              <a:rPr lang="sk-SK" b="1" u="sng" dirty="0" smtClean="0">
                <a:solidFill>
                  <a:srgbClr val="FF0000"/>
                </a:solidFill>
              </a:rPr>
              <a:t>Oslovenie dostatočného množstva ľudí </a:t>
            </a:r>
            <a:r>
              <a:rPr lang="sk-SK" dirty="0" smtClean="0"/>
              <a:t>cca 50 – 100 ľudí, môže byť aj viac</a:t>
            </a:r>
            <a:endParaRPr lang="sk-SK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982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8645"/>
          </a:xfrm>
        </p:spPr>
        <p:txBody>
          <a:bodyPr>
            <a:normAutofit fontScale="90000"/>
          </a:bodyPr>
          <a:lstStyle/>
          <a:p>
            <a:r>
              <a:rPr lang="sk-SK" sz="3200" b="1" dirty="0" smtClean="0"/>
              <a:t>Zostavenie dotazníka</a:t>
            </a:r>
            <a:endParaRPr lang="sk-SK" sz="32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927463"/>
            <a:ext cx="10515600" cy="5016137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Dotazník sa snažíme zostaviť tak, aby nám poskytol dostatok správnych informácií.</a:t>
            </a:r>
          </a:p>
          <a:p>
            <a:r>
              <a:rPr lang="sk-SK" dirty="0" smtClean="0"/>
              <a:t>Na úvod je vhodné požiadať o vyplnenie dotazníka, popr. uviesť výhody pre zákazníka. </a:t>
            </a:r>
          </a:p>
          <a:p>
            <a:endParaRPr lang="sk-SK" dirty="0" smtClean="0"/>
          </a:p>
          <a:p>
            <a:r>
              <a:rPr lang="sk-SK" dirty="0" err="1" smtClean="0"/>
              <a:t>Dú</a:t>
            </a:r>
            <a:r>
              <a:rPr lang="sk-SK" dirty="0" smtClean="0"/>
              <a:t> – vytvorte dotazník pre prieskum trhu pred zavedením vášho produktu, či </a:t>
            </a:r>
            <a:r>
              <a:rPr lang="sk-SK" dirty="0" smtClean="0"/>
              <a:t>služby. ( z podnikateľského plánu z minulého </a:t>
            </a:r>
            <a:r>
              <a:rPr lang="sk-SK" dirty="0" err="1" smtClean="0"/>
              <a:t>šk.r</a:t>
            </a:r>
            <a:r>
              <a:rPr lang="sk-SK" dirty="0" smtClean="0"/>
              <a:t>.)</a:t>
            </a:r>
          </a:p>
          <a:p>
            <a:r>
              <a:rPr lang="sk-SK" dirty="0" smtClean="0"/>
              <a:t>Užitočné stránky:</a:t>
            </a:r>
          </a:p>
          <a:p>
            <a:r>
              <a:rPr lang="sk-SK" dirty="0">
                <a:hlinkClick r:id="rId2"/>
              </a:rPr>
              <a:t>https://www.quanda.sk/blog/online-dotazniky/6-krokov,-</a:t>
            </a:r>
            <a:r>
              <a:rPr lang="sk-SK" dirty="0" smtClean="0">
                <a:hlinkClick r:id="rId2"/>
              </a:rPr>
              <a:t>ako-vytvorit-dotaznik</a:t>
            </a:r>
            <a:endParaRPr lang="sk-SK" dirty="0" smtClean="0"/>
          </a:p>
          <a:p>
            <a:r>
              <a:rPr lang="sk-SK" dirty="0">
                <a:hlinkClick r:id="rId3"/>
              </a:rPr>
              <a:t>https://www.i-dotaznik.cz/jak-zvysit-navratnost-online-dotazniku</a:t>
            </a:r>
            <a:r>
              <a:rPr lang="sk-SK" dirty="0" smtClean="0">
                <a:hlinkClick r:id="rId3"/>
              </a:rPr>
              <a:t>/</a:t>
            </a:r>
            <a:endParaRPr lang="sk-SK" dirty="0" smtClean="0"/>
          </a:p>
          <a:p>
            <a:r>
              <a:rPr lang="sk-SK" dirty="0">
                <a:hlinkClick r:id="rId4"/>
              </a:rPr>
              <a:t>http://www.dotaznik-online.cz/zaklady-dotazniku.htm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44915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/>
          <a:lstStyle/>
          <a:p>
            <a:r>
              <a:rPr lang="sk-SK" sz="3200" b="1" dirty="0" smtClean="0"/>
              <a:t>Analyzovanie odpovedí</a:t>
            </a:r>
            <a:endParaRPr lang="sk-SK" sz="32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Tam, kde sa to dá vyhodnotíme údaje v percentách.</a:t>
            </a:r>
          </a:p>
          <a:p>
            <a:r>
              <a:rPr lang="sk-SK" dirty="0" smtClean="0"/>
              <a:t>Naše výsledky nemusia byť absolútne spoľahlivé a nemenné.</a:t>
            </a:r>
          </a:p>
          <a:p>
            <a:r>
              <a:rPr lang="sk-SK" dirty="0" smtClean="0"/>
              <a:t>Pri analýze by sme mali byť čo najobjektívnejší,</a:t>
            </a:r>
          </a:p>
          <a:p>
            <a:r>
              <a:rPr lang="sk-SK" dirty="0" smtClean="0"/>
              <a:t>Vyhýbať sa vyhľadávaniu akýchkoľvek otázok, ktoré podporujú náš názor.</a:t>
            </a:r>
          </a:p>
          <a:p>
            <a:r>
              <a:rPr lang="sk-SK" dirty="0" smtClean="0"/>
              <a:t>Pri otvorených otázkach si zapíšeme všetky námety a návrhy, môžu nás viesť smerom, o akom sme predtým neuvažovali, alebo ho nepokladali za vývojaschopný.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01896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Zdroje:</a:t>
            </a:r>
          </a:p>
          <a:p>
            <a:r>
              <a:rPr lang="sk-SK" dirty="0" smtClean="0"/>
              <a:t>Peter </a:t>
            </a:r>
            <a:r>
              <a:rPr lang="sk-SK" dirty="0" err="1" smtClean="0"/>
              <a:t>Hingston</a:t>
            </a:r>
            <a:r>
              <a:rPr lang="sk-SK" dirty="0" smtClean="0"/>
              <a:t>: Efektívny marketing, </a:t>
            </a:r>
            <a:r>
              <a:rPr lang="sk-SK" dirty="0" err="1" smtClean="0"/>
              <a:t>Ikar</a:t>
            </a:r>
            <a:r>
              <a:rPr lang="sk-SK" dirty="0" smtClean="0"/>
              <a:t> a. s., Bratislava 2002</a:t>
            </a:r>
          </a:p>
          <a:p>
            <a:r>
              <a:rPr lang="sk-SK" dirty="0"/>
              <a:t> </a:t>
            </a:r>
            <a:r>
              <a:rPr lang="sk-SK" dirty="0">
                <a:hlinkClick r:id="rId2"/>
              </a:rPr>
              <a:t>https://www.podnikajte.sk/marketing/marketingovy-mix</a:t>
            </a:r>
            <a:r>
              <a:rPr lang="sk-SK" dirty="0"/>
              <a:t> © </a:t>
            </a:r>
            <a:r>
              <a:rPr lang="sk-SK" smtClean="0"/>
              <a:t>Podnikajte.sk,  1.10.2020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6650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rketingový mix - Příklad variant 4P a 8P - Tomáš Zahál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90" y="391886"/>
            <a:ext cx="9055901" cy="6361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93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Produkt – výrobok alebo služba</a:t>
            </a:r>
          </a:p>
          <a:p>
            <a:r>
              <a:rPr lang="sk-SK" dirty="0" smtClean="0"/>
              <a:t>Cena- za ktorú sa produkty predávajú</a:t>
            </a:r>
          </a:p>
          <a:p>
            <a:r>
              <a:rPr lang="sk-SK" dirty="0" smtClean="0"/>
              <a:t>Miesto – spôsob, pomocou ktorého sa produkty dostávajú k zákazníkovi</a:t>
            </a:r>
          </a:p>
          <a:p>
            <a:r>
              <a:rPr lang="sk-SK" dirty="0" smtClean="0"/>
              <a:t>Podpora – informovanie zákazníkov o ponuke, výhodách alebo novinkách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1188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70263" y="40431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sk-SK" smtClean="0"/>
              <a:t/>
            </a:r>
            <a:br>
              <a:rPr lang="sk-SK" smtClean="0"/>
            </a:br>
            <a:r>
              <a:rPr lang="sk-SK" smtClean="0"/>
              <a:t/>
            </a:r>
            <a:br>
              <a:rPr lang="sk-SK" smtClean="0"/>
            </a:br>
            <a:r>
              <a:rPr lang="sk-SK" smtClean="0"/>
              <a:t/>
            </a:r>
            <a:br>
              <a:rPr lang="sk-SK" smtClean="0"/>
            </a:br>
            <a:r>
              <a:rPr lang="sk-SK" smtClean="0"/>
              <a:t/>
            </a:r>
            <a:br>
              <a:rPr lang="sk-SK" smtClean="0"/>
            </a:br>
            <a:endParaRPr lang="sk-SK" dirty="0"/>
          </a:p>
        </p:txBody>
      </p:sp>
      <p:sp>
        <p:nvSpPr>
          <p:cNvPr id="5" name="Zástupný objekt pre obsah 4"/>
          <p:cNvSpPr>
            <a:spLocks noGrp="1"/>
          </p:cNvSpPr>
          <p:nvPr>
            <p:ph idx="4294967295"/>
          </p:nvPr>
        </p:nvSpPr>
        <p:spPr>
          <a:xfrm>
            <a:off x="470263" y="522515"/>
            <a:ext cx="10515600" cy="5680574"/>
          </a:xfrm>
        </p:spPr>
        <p:txBody>
          <a:bodyPr>
            <a:normAutofit fontScale="92500" lnSpcReduction="10000"/>
          </a:bodyPr>
          <a:lstStyle/>
          <a:p>
            <a:r>
              <a:rPr lang="sk-SK" sz="3500" dirty="0"/>
              <a:t>Rozumné rozhodnutie o marketingovom mixe môže byť realizované iba v prípade, že bola dôkladne pochopená </a:t>
            </a:r>
            <a:r>
              <a:rPr lang="sk-SK" sz="3500" b="1" dirty="0"/>
              <a:t>cieľová skupina</a:t>
            </a:r>
            <a:r>
              <a:rPr lang="sk-SK" sz="3500" dirty="0"/>
              <a:t>. Je nutné </a:t>
            </a:r>
            <a:r>
              <a:rPr lang="sk-SK" sz="3500" b="1" dirty="0"/>
              <a:t>pozrieť sa na výrobok jej očami a porozumieť</a:t>
            </a:r>
            <a:r>
              <a:rPr lang="sk-SK" sz="3500" dirty="0"/>
              <a:t>, okrem iných faktorov, </a:t>
            </a:r>
            <a:r>
              <a:rPr lang="sk-SK" sz="3500" b="1" dirty="0"/>
              <a:t>kritériám výberu, ktoré používa.</a:t>
            </a:r>
            <a:r>
              <a:rPr lang="sk-SK" sz="3500" dirty="0"/>
              <a:t/>
            </a:r>
            <a:br>
              <a:rPr lang="sk-SK" sz="3500" dirty="0"/>
            </a:br>
            <a:endParaRPr lang="sk-SK" sz="3500" dirty="0" smtClean="0"/>
          </a:p>
          <a:p>
            <a:pPr marL="0" indent="0">
              <a:buNone/>
            </a:pPr>
            <a:r>
              <a:rPr lang="sk-SK" sz="3500" dirty="0" smtClean="0"/>
              <a:t>Znaky </a:t>
            </a:r>
            <a:r>
              <a:rPr lang="sk-SK" sz="3500" dirty="0"/>
              <a:t>efektívneho marketingového mixu sú:</a:t>
            </a:r>
          </a:p>
          <a:p>
            <a:r>
              <a:rPr lang="sk-SK" sz="3500" dirty="0"/>
              <a:t>Zodpovedá požiadavkám zákazníka</a:t>
            </a:r>
          </a:p>
          <a:p>
            <a:r>
              <a:rPr lang="sk-SK" sz="3500" dirty="0"/>
              <a:t>Vytvára tzv. konkurenčnú výhodu</a:t>
            </a:r>
          </a:p>
          <a:p>
            <a:r>
              <a:rPr lang="sk-SK" sz="3500" dirty="0"/>
              <a:t>Pozostáva zo správneho pomeru jeho jednotlivých zložiek</a:t>
            </a:r>
          </a:p>
          <a:p>
            <a:r>
              <a:rPr lang="sk-SK" sz="3500" dirty="0"/>
              <a:t>Zodpovedá zdrojom </a:t>
            </a:r>
            <a:r>
              <a:rPr lang="sk-SK" sz="3500" dirty="0" smtClean="0"/>
              <a:t>organizácie</a:t>
            </a:r>
            <a:br>
              <a:rPr lang="sk-SK" sz="3500" dirty="0" smtClean="0"/>
            </a:br>
            <a:endParaRPr lang="sk-SK" sz="3500" dirty="0" smtClean="0"/>
          </a:p>
        </p:txBody>
      </p:sp>
    </p:spTree>
    <p:extLst>
      <p:ext uri="{BB962C8B-B14F-4D97-AF65-F5344CB8AC3E}">
        <p14:creationId xmlns:p14="http://schemas.microsoft.com/office/powerpoint/2010/main" val="664847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Produkt</a:t>
            </a:r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3200" dirty="0" smtClean="0"/>
              <a:t>Pod </a:t>
            </a:r>
            <a:r>
              <a:rPr lang="sk-SK" sz="3200" dirty="0"/>
              <a:t>produktom rozumieme všetko, čo organizácia ponúka spotrebiteľovi k uspokojeniu jeho hmotných aj nehmotných potrieb</a:t>
            </a:r>
            <a:r>
              <a:rPr lang="sk-SK" sz="3200" dirty="0" smtClean="0"/>
              <a:t>.</a:t>
            </a:r>
          </a:p>
          <a:p>
            <a:r>
              <a:rPr lang="sk-SK" sz="3200" dirty="0" smtClean="0"/>
              <a:t>Rozhodnutie </a:t>
            </a:r>
            <a:r>
              <a:rPr lang="sk-SK" sz="3200" dirty="0"/>
              <a:t>o produkte zahŕňa otázku, ktoré tovary a služby by mali byť ponúknuté ktorej skupine zákazníkov</a:t>
            </a:r>
            <a:r>
              <a:rPr lang="sk-SK" sz="3200" dirty="0" smtClean="0"/>
              <a:t>.</a:t>
            </a:r>
          </a:p>
          <a:p>
            <a:r>
              <a:rPr lang="sk-SK" sz="3200" dirty="0" smtClean="0"/>
              <a:t>Kľúčovým </a:t>
            </a:r>
            <a:r>
              <a:rPr lang="sk-SK" sz="3200" dirty="0"/>
              <a:t>prvkom je vývoj nového produktu.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5794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4588"/>
          </a:xfrm>
        </p:spPr>
        <p:txBody>
          <a:bodyPr>
            <a:noAutofit/>
          </a:bodyPr>
          <a:lstStyle/>
          <a:p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2800" dirty="0" smtClean="0"/>
              <a:t>Pochopenie </a:t>
            </a:r>
            <a:r>
              <a:rPr lang="sk-SK" sz="2800" b="1" dirty="0" smtClean="0"/>
              <a:t>životného cyklu produktu </a:t>
            </a:r>
            <a:r>
              <a:rPr lang="sk-SK" sz="2800" dirty="0" smtClean="0"/>
              <a:t>je pre marketingových manažérov dôležité z viacerých hľadísk:</a:t>
            </a:r>
            <a:r>
              <a:rPr lang="sk-SK" sz="3200" dirty="0" smtClean="0"/>
              <a:t/>
            </a:r>
            <a:br>
              <a:rPr lang="sk-SK" sz="3200" dirty="0" smtClean="0"/>
            </a:b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084217"/>
            <a:ext cx="10515600" cy="54210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b="1" dirty="0" smtClean="0"/>
              <a:t>Pomôže </a:t>
            </a:r>
            <a:r>
              <a:rPr lang="sk-SK" b="1" dirty="0"/>
              <a:t>uvedomiť si, že nič netrvá </a:t>
            </a:r>
            <a:r>
              <a:rPr lang="sk-SK" b="1" dirty="0" smtClean="0"/>
              <a:t>večne</a:t>
            </a:r>
            <a:r>
              <a:rPr lang="sk-SK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dirty="0" smtClean="0"/>
              <a:t>Je </a:t>
            </a:r>
            <a:r>
              <a:rPr lang="sk-SK" dirty="0"/>
              <a:t>nebezpečné pokiaľ organizácia stavia na úspechu jedného konkrétneho produktu, ktorý jej v minulosti zaručil úspech. </a:t>
            </a:r>
            <a:endParaRPr lang="sk-SK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k-SK" dirty="0" smtClean="0"/>
              <a:t>Nahradenie </a:t>
            </a:r>
            <a:r>
              <a:rPr lang="sk-SK" dirty="0"/>
              <a:t>tohto produktu novým musí prísť ešte pred obdobím úpadku</a:t>
            </a:r>
            <a:r>
              <a:rPr lang="sk-SK" dirty="0" smtClean="0"/>
              <a:t>.</a:t>
            </a:r>
          </a:p>
          <a:p>
            <a:pPr marL="0" indent="0">
              <a:buNone/>
            </a:pPr>
            <a:r>
              <a:rPr lang="sk-SK" dirty="0" smtClean="0"/>
              <a:t>Využitie </a:t>
            </a:r>
            <a:r>
              <a:rPr lang="sk-SK" dirty="0"/>
              <a:t>životného cyklu produktu varuje výrobcov, že </a:t>
            </a:r>
            <a:r>
              <a:rPr lang="sk-SK" b="1" dirty="0"/>
              <a:t>obdobie rastu je časovo ohraničené</a:t>
            </a:r>
            <a:r>
              <a:rPr lang="sk-SK" dirty="0"/>
              <a:t>. Je preto potrebná opatrnosť pri investíciách do už existujúceho produktu</a:t>
            </a:r>
            <a:r>
              <a:rPr lang="sk-SK" dirty="0" smtClean="0"/>
              <a:t>.</a:t>
            </a:r>
            <a:br>
              <a:rPr lang="sk-SK" dirty="0" smtClean="0"/>
            </a:br>
            <a:r>
              <a:rPr lang="sk-SK" b="1" dirty="0"/>
              <a:t>Životný cyklus produktu zdôrazňuje potrebu </a:t>
            </a:r>
            <a:r>
              <a:rPr lang="sk-SK" b="1" dirty="0" smtClean="0"/>
              <a:t>aktualizácie</a:t>
            </a:r>
            <a:r>
              <a:rPr lang="sk-SK" dirty="0"/>
              <a:t> marketingových </a:t>
            </a:r>
            <a:r>
              <a:rPr lang="sk-SK" b="1" dirty="0"/>
              <a:t>cieľov a stratégií </a:t>
            </a:r>
            <a:r>
              <a:rPr lang="sk-SK" dirty="0"/>
              <a:t>počas jednotlivých fáz jeho životného </a:t>
            </a:r>
            <a:r>
              <a:rPr lang="sk-SK" dirty="0" smtClean="0"/>
              <a:t>cyklu. </a:t>
            </a:r>
          </a:p>
          <a:p>
            <a:pPr marL="0" indent="0">
              <a:buNone/>
            </a:pPr>
            <a:r>
              <a:rPr lang="sk-SK" dirty="0" smtClean="0"/>
              <a:t>Marketingová </a:t>
            </a:r>
            <a:r>
              <a:rPr lang="sk-SK" dirty="0"/>
              <a:t>odpoveď na jednotlivé fázy životného cyklu musí byť teda rôzna.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9655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</a:rPr>
              <a:t>Etapa zavádzania výrobku na trh</a:t>
            </a:r>
            <a:endParaRPr lang="sk-SK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41417"/>
            <a:ext cx="10515600" cy="46355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/>
              <a:t> </a:t>
            </a:r>
            <a:r>
              <a:rPr lang="sk-SK" sz="3200" dirty="0" smtClean="0"/>
              <a:t>vybudovať </a:t>
            </a:r>
            <a:r>
              <a:rPr lang="sk-SK" sz="3200" dirty="0"/>
              <a:t>predaj pomocou rozšírenia trhu pre daný produkt</a:t>
            </a:r>
            <a:r>
              <a:rPr lang="sk-SK" sz="3200" dirty="0" smtClean="0"/>
              <a:t>.</a:t>
            </a:r>
          </a:p>
          <a:p>
            <a:r>
              <a:rPr lang="sk-SK" sz="3200" dirty="0" smtClean="0"/>
              <a:t> </a:t>
            </a:r>
            <a:r>
              <a:rPr lang="sk-SK" sz="3200" dirty="0"/>
              <a:t>Cieľom je vytvoriť povedomie verejnosti (uvedomenie si) produktu tak, aby sa zákazník oboznámil so všeobecnými výhodami produktu. Dôraz treba klásť viac na jeho všeobecné črty a jeho využitie pre širšie publikum, čím sa oslovia rozličné skupiny zákazníkov. </a:t>
            </a:r>
            <a:endParaRPr lang="sk-SK" sz="3200" dirty="0" smtClean="0"/>
          </a:p>
          <a:p>
            <a:r>
              <a:rPr lang="sk-SK" sz="3200" dirty="0" smtClean="0"/>
              <a:t>Typická </a:t>
            </a:r>
            <a:r>
              <a:rPr lang="sk-SK" sz="3200" dirty="0"/>
              <a:t>cena produktu v tejto fáze bude vysoká vzhľadom na vysoké vývojové náklady a nízku úroveň konkurencie.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smtClean="0"/>
              <a:t/>
            </a:r>
            <a:br>
              <a:rPr lang="sk-SK" sz="3200" dirty="0" smtClean="0"/>
            </a:b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9926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4588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</a:rPr>
              <a:t>Obdobie rastu</a:t>
            </a:r>
            <a:endParaRPr lang="sk-SK" sz="3600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63879" y="1371285"/>
            <a:ext cx="10515600" cy="404980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k-SK" dirty="0"/>
              <a:t> </a:t>
            </a:r>
            <a:r>
              <a:rPr lang="sk-SK" sz="3200" dirty="0"/>
              <a:t>je poznamenané </a:t>
            </a:r>
            <a:r>
              <a:rPr lang="sk-SK" sz="3200" b="1" dirty="0"/>
              <a:t>budovaním predaja </a:t>
            </a:r>
            <a:r>
              <a:rPr lang="sk-SK" sz="3200" dirty="0"/>
              <a:t>a rozdelením si trhu. </a:t>
            </a:r>
            <a:endParaRPr lang="sk-SK" sz="3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sk-SK" sz="3200" dirty="0" smtClean="0"/>
              <a:t>cieľom </a:t>
            </a:r>
            <a:r>
              <a:rPr lang="sk-SK" sz="3200" dirty="0"/>
              <a:t>je preniknúť na trh pomocou </a:t>
            </a:r>
            <a:r>
              <a:rPr lang="sk-SK" sz="3200" b="1" dirty="0"/>
              <a:t>budovania si </a:t>
            </a:r>
            <a:r>
              <a:rPr lang="sk-SK" sz="3200" b="1" dirty="0" smtClean="0"/>
              <a:t>značky</a:t>
            </a:r>
            <a:r>
              <a:rPr lang="sk-SK" sz="3200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3200" dirty="0" smtClean="0"/>
              <a:t>Zákazník </a:t>
            </a:r>
            <a:r>
              <a:rPr lang="sk-SK" sz="3200" dirty="0"/>
              <a:t>je už oboznámený s organizáciou a jej produktmi a cielene začne uprednostňovať danú organizáciu</a:t>
            </a:r>
            <a:r>
              <a:rPr lang="sk-SK" sz="3200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5409920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1130</Words>
  <Application>Microsoft Office PowerPoint</Application>
  <PresentationFormat>Širokouhlá</PresentationFormat>
  <Paragraphs>119</Paragraphs>
  <Slides>24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9" baseType="lpstr">
      <vt:lpstr>Arial</vt:lpstr>
      <vt:lpstr>Britannic Bold</vt:lpstr>
      <vt:lpstr>Calibri</vt:lpstr>
      <vt:lpstr>Calibri Light</vt:lpstr>
      <vt:lpstr>Motív balíka Office</vt:lpstr>
      <vt:lpstr>Marketingový mix</vt:lpstr>
      <vt:lpstr>Význam marketingového mixu</vt:lpstr>
      <vt:lpstr>Prezentácia programu PowerPoint</vt:lpstr>
      <vt:lpstr>Prezentácia programu PowerPoint</vt:lpstr>
      <vt:lpstr>    </vt:lpstr>
      <vt:lpstr> Produkt</vt:lpstr>
      <vt:lpstr> Pochopenie životného cyklu produktu je pre marketingových manažérov dôležité z viacerých hľadísk: </vt:lpstr>
      <vt:lpstr>Etapa zavádzania výrobku na trh</vt:lpstr>
      <vt:lpstr>Obdobie rastu</vt:lpstr>
      <vt:lpstr>Prezentácia programu PowerPoint</vt:lpstr>
      <vt:lpstr>Dospelosť</vt:lpstr>
      <vt:lpstr>Úpadok</vt:lpstr>
      <vt:lpstr>Marketingový prieskum</vt:lpstr>
      <vt:lpstr>Prezentácia programu PowerPoint</vt:lpstr>
      <vt:lpstr>Analýza trhu</vt:lpstr>
      <vt:lpstr>Prezentácia programu PowerPoint</vt:lpstr>
      <vt:lpstr>Prezentácia programu PowerPoint</vt:lpstr>
      <vt:lpstr>Prezentácia programu PowerPoint</vt:lpstr>
      <vt:lpstr>Všeobecné chyby pri marketingovom prieskume</vt:lpstr>
      <vt:lpstr>Dotazník</vt:lpstr>
      <vt:lpstr>Prezentácia programu PowerPoint</vt:lpstr>
      <vt:lpstr>Zostavenie dotazníka</vt:lpstr>
      <vt:lpstr>Analyzovanie odpovedí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Marketingový mix</dc:title>
  <dc:creator>ssus</dc:creator>
  <cp:lastModifiedBy>ssus</cp:lastModifiedBy>
  <cp:revision>38</cp:revision>
  <dcterms:created xsi:type="dcterms:W3CDTF">2020-09-24T18:06:18Z</dcterms:created>
  <dcterms:modified xsi:type="dcterms:W3CDTF">2020-10-07T18:48:34Z</dcterms:modified>
</cp:coreProperties>
</file>